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5"/>
  </p:notesMasterIdLst>
  <p:handoutMasterIdLst>
    <p:handoutMasterId r:id="rId26"/>
  </p:handoutMasterIdLst>
  <p:sldIdLst>
    <p:sldId id="256" r:id="rId5"/>
    <p:sldId id="274" r:id="rId6"/>
    <p:sldId id="273" r:id="rId7"/>
    <p:sldId id="275"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2" r:id="rId23"/>
    <p:sldId id="271"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373E"/>
    <a:srgbClr val="2868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86" autoAdjust="0"/>
    <p:restoredTop sz="94660"/>
  </p:normalViewPr>
  <p:slideViewPr>
    <p:cSldViewPr snapToGrid="0" snapToObjects="1">
      <p:cViewPr varScale="1">
        <p:scale>
          <a:sx n="102" d="100"/>
          <a:sy n="102" d="100"/>
        </p:scale>
        <p:origin x="456" y="72"/>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2BC7999-CEC8-4D47-8046-9DA24F42290D}" type="datetimeFigureOut">
              <a:rPr lang="en-US" smtClean="0"/>
              <a:t>1/25/2019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2EBF21C-CC14-BB4E-8F0E-DEAC4185D04D}" type="slidenum">
              <a:rPr lang="en-US" smtClean="0"/>
              <a:t>‹#›</a:t>
            </a:fld>
            <a:endParaRPr lang="en-US"/>
          </a:p>
        </p:txBody>
      </p:sp>
    </p:spTree>
    <p:extLst>
      <p:ext uri="{BB962C8B-B14F-4D97-AF65-F5344CB8AC3E}">
        <p14:creationId xmlns:p14="http://schemas.microsoft.com/office/powerpoint/2010/main" val="34703337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60E4AE-BCA4-1849-AAF1-7259AEAFE1E4}" type="datetimeFigureOut">
              <a:rPr lang="en-US" smtClean="0"/>
              <a:t>1/25/2019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EB9D48-8D2C-4A4D-B33D-2D6795D0DB60}" type="slidenum">
              <a:rPr lang="en-US" smtClean="0"/>
              <a:t>‹#›</a:t>
            </a:fld>
            <a:endParaRPr lang="en-US"/>
          </a:p>
        </p:txBody>
      </p:sp>
    </p:spTree>
    <p:extLst>
      <p:ext uri="{BB962C8B-B14F-4D97-AF65-F5344CB8AC3E}">
        <p14:creationId xmlns:p14="http://schemas.microsoft.com/office/powerpoint/2010/main" val="398087483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7EB9D48-8D2C-4A4D-B33D-2D6795D0DB60}" type="slidenum">
              <a:rPr lang="en-US" smtClean="0"/>
              <a:t>1</a:t>
            </a:fld>
            <a:endParaRPr lang="en-US"/>
          </a:p>
        </p:txBody>
      </p:sp>
    </p:spTree>
    <p:extLst>
      <p:ext uri="{BB962C8B-B14F-4D97-AF65-F5344CB8AC3E}">
        <p14:creationId xmlns:p14="http://schemas.microsoft.com/office/powerpoint/2010/main" val="2851189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r>
              <a:rPr lang="en-GB" dirty="0" smtClean="0"/>
              <a:t>From Bell Foundation,</a:t>
            </a:r>
            <a:r>
              <a:rPr lang="en-GB" baseline="0" dirty="0" smtClean="0"/>
              <a:t> 2018:</a:t>
            </a:r>
            <a:endParaRPr lang="en-GB" dirty="0" smtClean="0"/>
          </a:p>
          <a:p>
            <a:pPr>
              <a:defRPr/>
            </a:pPr>
            <a:r>
              <a:rPr lang="en-GB" dirty="0" smtClean="0"/>
              <a:t>There are currently over 1.5 million learners with English as an Additional Language (EAL) in UK maintained schools and many more in independent schools.</a:t>
            </a:r>
          </a:p>
          <a:p>
            <a:pPr>
              <a:defRPr/>
            </a:pPr>
            <a:r>
              <a:rPr lang="en-GB" dirty="0" smtClean="0"/>
              <a:t>EAL learners represent just over 21% of the primary population and nearly 17% of the secondary population in England. </a:t>
            </a:r>
          </a:p>
          <a:p>
            <a:pPr>
              <a:defRPr/>
            </a:pPr>
            <a:endParaRPr lang="en-GB" dirty="0" smtClean="0"/>
          </a:p>
          <a:p>
            <a:pPr>
              <a:defRPr/>
            </a:pPr>
            <a:r>
              <a:rPr lang="en-GB" dirty="0" smtClean="0"/>
              <a:t>Language Categories – wording is important.  E.g. :</a:t>
            </a:r>
          </a:p>
          <a:p>
            <a:pPr marL="171435" indent="-171435">
              <a:buFont typeface="Arial" panose="020B0604020202020204" pitchFamily="34" charset="0"/>
              <a:buChar char="•"/>
              <a:defRPr/>
            </a:pPr>
            <a:r>
              <a:rPr lang="en-GB" dirty="0" smtClean="0"/>
              <a:t>Distinct variants of Chinese </a:t>
            </a:r>
          </a:p>
          <a:p>
            <a:pPr marL="171435" indent="-171435">
              <a:buFont typeface="Arial" panose="020B0604020202020204" pitchFamily="34" charset="0"/>
              <a:buChar char="•"/>
              <a:defRPr/>
            </a:pPr>
            <a:r>
              <a:rPr lang="en-GB" dirty="0" smtClean="0"/>
              <a:t>Political distinctions (Croatian, Bosnian, Serbian) becoming linguistic distinctions</a:t>
            </a:r>
          </a:p>
          <a:p>
            <a:pPr marL="171435" indent="-171435">
              <a:buFont typeface="Arial" panose="020B0604020202020204" pitchFamily="34" charset="0"/>
              <a:buChar char="•"/>
              <a:defRPr/>
            </a:pPr>
            <a:r>
              <a:rPr lang="en-GB" dirty="0" smtClean="0"/>
              <a:t>Brazilian vs other variants of Portuguese</a:t>
            </a:r>
          </a:p>
          <a:p>
            <a:pPr marL="0" indent="0">
              <a:buFont typeface="Arial" panose="020B0604020202020204" pitchFamily="34" charset="0"/>
              <a:buNone/>
              <a:defRPr/>
            </a:pPr>
            <a:endParaRPr lang="en-GB" dirty="0" smtClean="0"/>
          </a:p>
          <a:p>
            <a:pPr marL="0" indent="0">
              <a:buFont typeface="Arial" panose="020B0604020202020204" pitchFamily="34" charset="0"/>
              <a:buNone/>
              <a:defRPr/>
            </a:pPr>
            <a:r>
              <a:rPr lang="en-GB" dirty="0" smtClean="0"/>
              <a:t>Knowing</a:t>
            </a:r>
            <a:r>
              <a:rPr lang="en-GB" baseline="0" dirty="0" smtClean="0"/>
              <a:t> something about home language can be helpful e.g. alphabetic/ non-alphabetic script. Sounds. Word order.  </a:t>
            </a:r>
            <a:endParaRPr lang="en-GB" dirty="0" smtClean="0"/>
          </a:p>
          <a:p>
            <a:pPr marL="171435" indent="-171435">
              <a:buFont typeface="Arial" panose="020B0604020202020204" pitchFamily="34" charset="0"/>
              <a:buChar char="•"/>
              <a:defRPr/>
            </a:pPr>
            <a:endParaRPr lang="en-GB" dirty="0" smtClean="0"/>
          </a:p>
          <a:p>
            <a:pPr>
              <a:defRPr/>
            </a:pPr>
            <a:endParaRPr lang="en-GB" dirty="0" smtClean="0"/>
          </a:p>
        </p:txBody>
      </p:sp>
      <p:sp>
        <p:nvSpPr>
          <p:cNvPr id="23556" name="Slide Number Placeholder 3"/>
          <p:cNvSpPr>
            <a:spLocks noGrp="1"/>
          </p:cNvSpPr>
          <p:nvPr>
            <p:ph type="sldNum" sz="quarter" idx="5"/>
          </p:nvPr>
        </p:nvSpPr>
        <p:spPr>
          <a:noFill/>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67AAD51-FEC1-4D24-BA20-68D06E0FC936}" type="slidenum">
              <a:rPr lang="en-US" altLang="en-US" smtClean="0"/>
              <a:pPr eaLnBrk="1" hangingPunct="1">
                <a:spcBef>
                  <a:spcPct val="0"/>
                </a:spcBef>
              </a:pPr>
              <a:t>3</a:t>
            </a:fld>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GO THROUGH REST OF QUESTIONS ON QUIZ</a:t>
            </a:r>
          </a:p>
          <a:p>
            <a:endParaRPr lang="en-GB" dirty="0"/>
          </a:p>
        </p:txBody>
      </p:sp>
      <p:sp>
        <p:nvSpPr>
          <p:cNvPr id="4" name="Slide Number Placeholder 3"/>
          <p:cNvSpPr>
            <a:spLocks noGrp="1"/>
          </p:cNvSpPr>
          <p:nvPr>
            <p:ph type="sldNum" sz="quarter" idx="10"/>
          </p:nvPr>
        </p:nvSpPr>
        <p:spPr/>
        <p:txBody>
          <a:bodyPr/>
          <a:lstStyle/>
          <a:p>
            <a:fld id="{07EB9D48-8D2C-4A4D-B33D-2D6795D0DB60}" type="slidenum">
              <a:rPr lang="en-US" smtClean="0"/>
              <a:t>4</a:t>
            </a:fld>
            <a:endParaRPr lang="en-US" dirty="0"/>
          </a:p>
        </p:txBody>
      </p:sp>
    </p:spTree>
    <p:extLst>
      <p:ext uri="{BB962C8B-B14F-4D97-AF65-F5344CB8AC3E}">
        <p14:creationId xmlns:p14="http://schemas.microsoft.com/office/powerpoint/2010/main" val="2864027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4125" y="2130425"/>
            <a:ext cx="8691080" cy="1470025"/>
          </a:xfrm>
        </p:spPr>
        <p:txBody>
          <a:bodyPr/>
          <a:lstStyle>
            <a:lvl1pPr algn="ctr">
              <a:defRPr/>
            </a:lvl1pPr>
          </a:lstStyle>
          <a:p>
            <a:r>
              <a:rPr lang="en-US" smtClean="0"/>
              <a:t>Click to edit Master title style</a:t>
            </a:r>
            <a:endParaRPr lang="en-US" dirty="0"/>
          </a:p>
        </p:txBody>
      </p:sp>
      <p:sp>
        <p:nvSpPr>
          <p:cNvPr id="3" name="Subtitle 2"/>
          <p:cNvSpPr>
            <a:spLocks noGrp="1"/>
          </p:cNvSpPr>
          <p:nvPr>
            <p:ph type="subTitle" idx="1"/>
          </p:nvPr>
        </p:nvSpPr>
        <p:spPr>
          <a:xfrm>
            <a:off x="224125" y="3886200"/>
            <a:ext cx="869107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AA2D71-2BFA-1F42-AAEF-A930A0C4D92A}"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4D8D5-AA73-EA45-9A37-FE1ED55C905D}" type="slidenum">
              <a:rPr lang="en-US" smtClean="0"/>
              <a:t>‹#›</a:t>
            </a:fld>
            <a:endParaRPr lang="en-US"/>
          </a:p>
        </p:txBody>
      </p:sp>
    </p:spTree>
    <p:extLst>
      <p:ext uri="{BB962C8B-B14F-4D97-AF65-F5344CB8AC3E}">
        <p14:creationId xmlns:p14="http://schemas.microsoft.com/office/powerpoint/2010/main" val="4581049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AA2D71-2BFA-1F42-AAEF-A930A0C4D92A}"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4D8D5-AA73-EA45-9A37-FE1ED55C905D}" type="slidenum">
              <a:rPr lang="en-US" smtClean="0"/>
              <a:t>‹#›</a:t>
            </a:fld>
            <a:endParaRPr lang="en-US"/>
          </a:p>
        </p:txBody>
      </p:sp>
    </p:spTree>
    <p:extLst>
      <p:ext uri="{BB962C8B-B14F-4D97-AF65-F5344CB8AC3E}">
        <p14:creationId xmlns:p14="http://schemas.microsoft.com/office/powerpoint/2010/main" val="3334983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2588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542588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AA2D71-2BFA-1F42-AAEF-A930A0C4D92A}"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4D8D5-AA73-EA45-9A37-FE1ED55C905D}" type="slidenum">
              <a:rPr lang="en-US" smtClean="0"/>
              <a:t>‹#›</a:t>
            </a:fld>
            <a:endParaRPr lang="en-US"/>
          </a:p>
        </p:txBody>
      </p:sp>
    </p:spTree>
    <p:extLst>
      <p:ext uri="{BB962C8B-B14F-4D97-AF65-F5344CB8AC3E}">
        <p14:creationId xmlns:p14="http://schemas.microsoft.com/office/powerpoint/2010/main" val="367136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AA2D71-2BFA-1F42-AAEF-A930A0C4D92A}"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4D8D5-AA73-EA45-9A37-FE1ED55C905D}" type="slidenum">
              <a:rPr lang="en-US" smtClean="0"/>
              <a:t>‹#›</a:t>
            </a:fld>
            <a:endParaRPr lang="en-US"/>
          </a:p>
        </p:txBody>
      </p:sp>
    </p:spTree>
    <p:extLst>
      <p:ext uri="{BB962C8B-B14F-4D97-AF65-F5344CB8AC3E}">
        <p14:creationId xmlns:p14="http://schemas.microsoft.com/office/powerpoint/2010/main" val="16379319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254" y="4251266"/>
            <a:ext cx="8641274"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255254" y="2751079"/>
            <a:ext cx="8641274"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AA2D71-2BFA-1F42-AAEF-A930A0C4D92A}"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4D8D5-AA73-EA45-9A37-FE1ED55C905D}" type="slidenum">
              <a:rPr lang="en-US" smtClean="0"/>
              <a:t>‹#›</a:t>
            </a:fld>
            <a:endParaRPr lang="en-US"/>
          </a:p>
        </p:txBody>
      </p:sp>
    </p:spTree>
    <p:extLst>
      <p:ext uri="{BB962C8B-B14F-4D97-AF65-F5344CB8AC3E}">
        <p14:creationId xmlns:p14="http://schemas.microsoft.com/office/powerpoint/2010/main" val="377220335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Content Placeholder 2"/>
          <p:cNvSpPr>
            <a:spLocks noGrp="1"/>
          </p:cNvSpPr>
          <p:nvPr>
            <p:ph sz="half" idx="1"/>
          </p:nvPr>
        </p:nvSpPr>
        <p:spPr>
          <a:xfrm>
            <a:off x="205447" y="1600201"/>
            <a:ext cx="4290353" cy="410032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285682" cy="4100321"/>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9AA2D71-2BFA-1F42-AAEF-A930A0C4D92A}" type="datetimeFigureOut">
              <a:rPr lang="en-US" smtClean="0"/>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C4D8D5-AA73-EA45-9A37-FE1ED55C905D}" type="slidenum">
              <a:rPr lang="en-US" smtClean="0"/>
              <a:t>‹#›</a:t>
            </a:fld>
            <a:endParaRPr lang="en-US"/>
          </a:p>
        </p:txBody>
      </p:sp>
    </p:spTree>
    <p:extLst>
      <p:ext uri="{BB962C8B-B14F-4D97-AF65-F5344CB8AC3E}">
        <p14:creationId xmlns:p14="http://schemas.microsoft.com/office/powerpoint/2010/main" val="80756901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5447" y="1535113"/>
            <a:ext cx="429194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05447" y="2174875"/>
            <a:ext cx="4291941" cy="352564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28885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288857" cy="352564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AA2D71-2BFA-1F42-AAEF-A930A0C4D92A}" type="datetimeFigureOut">
              <a:rPr lang="en-US" smtClean="0"/>
              <a:t>1/25/2019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C4D8D5-AA73-EA45-9A37-FE1ED55C905D}" type="slidenum">
              <a:rPr lang="en-US" smtClean="0"/>
              <a:t>‹#›</a:t>
            </a:fld>
            <a:endParaRPr lang="en-US"/>
          </a:p>
        </p:txBody>
      </p:sp>
    </p:spTree>
    <p:extLst>
      <p:ext uri="{BB962C8B-B14F-4D97-AF65-F5344CB8AC3E}">
        <p14:creationId xmlns:p14="http://schemas.microsoft.com/office/powerpoint/2010/main" val="5200138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AA2D71-2BFA-1F42-AAEF-A930A0C4D92A}" type="datetimeFigureOut">
              <a:rPr lang="en-US" smtClean="0"/>
              <a:t>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C4D8D5-AA73-EA45-9A37-FE1ED55C905D}" type="slidenum">
              <a:rPr lang="en-US" smtClean="0"/>
              <a:t>‹#›</a:t>
            </a:fld>
            <a:endParaRPr lang="en-US"/>
          </a:p>
        </p:txBody>
      </p:sp>
    </p:spTree>
    <p:extLst>
      <p:ext uri="{BB962C8B-B14F-4D97-AF65-F5344CB8AC3E}">
        <p14:creationId xmlns:p14="http://schemas.microsoft.com/office/powerpoint/2010/main" val="1201301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AA2D71-2BFA-1F42-AAEF-A930A0C4D92A}" type="datetimeFigureOut">
              <a:rPr lang="en-US" smtClean="0"/>
              <a:t>1/25/2019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C4D8D5-AA73-EA45-9A37-FE1ED55C905D}" type="slidenum">
              <a:rPr lang="en-US" smtClean="0"/>
              <a:t>‹#›</a:t>
            </a:fld>
            <a:endParaRPr lang="en-US"/>
          </a:p>
        </p:txBody>
      </p:sp>
    </p:spTree>
    <p:extLst>
      <p:ext uri="{BB962C8B-B14F-4D97-AF65-F5344CB8AC3E}">
        <p14:creationId xmlns:p14="http://schemas.microsoft.com/office/powerpoint/2010/main" val="811779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7900" y="224113"/>
            <a:ext cx="3247613" cy="121098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4113"/>
            <a:ext cx="5371284" cy="547208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17900" y="1435101"/>
            <a:ext cx="3247613" cy="426109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AA2D71-2BFA-1F42-AAEF-A930A0C4D92A}" type="datetimeFigureOut">
              <a:rPr lang="en-US" smtClean="0"/>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C4D8D5-AA73-EA45-9A37-FE1ED55C905D}" type="slidenum">
              <a:rPr lang="en-US" smtClean="0"/>
              <a:t>‹#›</a:t>
            </a:fld>
            <a:endParaRPr lang="en-US"/>
          </a:p>
        </p:txBody>
      </p:sp>
    </p:spTree>
    <p:extLst>
      <p:ext uri="{BB962C8B-B14F-4D97-AF65-F5344CB8AC3E}">
        <p14:creationId xmlns:p14="http://schemas.microsoft.com/office/powerpoint/2010/main" val="671786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467418"/>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279593"/>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129688"/>
            <a:ext cx="5486400" cy="57083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AA2D71-2BFA-1F42-AAEF-A930A0C4D92A}" type="datetimeFigureOut">
              <a:rPr lang="en-US" smtClean="0"/>
              <a:t>1/25/2019</a:t>
            </a:fld>
            <a:endParaRPr lang="en-US"/>
          </a:p>
        </p:txBody>
      </p:sp>
      <p:sp>
        <p:nvSpPr>
          <p:cNvPr id="6" name="Footer Placeholder 5"/>
          <p:cNvSpPr>
            <a:spLocks noGrp="1"/>
          </p:cNvSpPr>
          <p:nvPr>
            <p:ph type="ftr" sz="quarter" idx="11"/>
          </p:nvPr>
        </p:nvSpPr>
        <p:spPr>
          <a:xfrm>
            <a:off x="3124200" y="5700519"/>
            <a:ext cx="2895600" cy="230338"/>
          </a:xfrm>
        </p:spPr>
        <p:txBody>
          <a:bodyPr/>
          <a:lstStyle/>
          <a:p>
            <a:endParaRPr lang="en-US" dirty="0"/>
          </a:p>
        </p:txBody>
      </p:sp>
      <p:sp>
        <p:nvSpPr>
          <p:cNvPr id="7" name="Slide Number Placeholder 6"/>
          <p:cNvSpPr>
            <a:spLocks noGrp="1"/>
          </p:cNvSpPr>
          <p:nvPr>
            <p:ph type="sldNum" sz="quarter" idx="12"/>
          </p:nvPr>
        </p:nvSpPr>
        <p:spPr/>
        <p:txBody>
          <a:bodyPr/>
          <a:lstStyle/>
          <a:p>
            <a:fld id="{85C4D8D5-AA73-EA45-9A37-FE1ED55C905D}" type="slidenum">
              <a:rPr lang="en-US" smtClean="0"/>
              <a:t>‹#›</a:t>
            </a:fld>
            <a:endParaRPr lang="en-US"/>
          </a:p>
        </p:txBody>
      </p:sp>
    </p:spTree>
    <p:extLst>
      <p:ext uri="{BB962C8B-B14F-4D97-AF65-F5344CB8AC3E}">
        <p14:creationId xmlns:p14="http://schemas.microsoft.com/office/powerpoint/2010/main" val="2501446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5447" y="217887"/>
            <a:ext cx="8728435" cy="108321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05447" y="1369578"/>
            <a:ext cx="8728435" cy="433094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786" y="5696194"/>
            <a:ext cx="2133600" cy="234662"/>
          </a:xfrm>
          <a:prstGeom prst="rect">
            <a:avLst/>
          </a:prstGeom>
        </p:spPr>
        <p:txBody>
          <a:bodyPr vert="horz" lIns="91440" tIns="45720" rIns="91440" bIns="45720" rtlCol="0" anchor="ctr"/>
          <a:lstStyle>
            <a:lvl1pPr algn="l">
              <a:defRPr sz="1200">
                <a:solidFill>
                  <a:schemeClr val="tx1">
                    <a:tint val="75000"/>
                  </a:schemeClr>
                </a:solidFill>
              </a:defRPr>
            </a:lvl1pPr>
          </a:lstStyle>
          <a:p>
            <a:fld id="{49AA2D71-2BFA-1F42-AAEF-A930A0C4D92A}" type="datetimeFigureOut">
              <a:rPr lang="en-US" smtClean="0"/>
              <a:t>1/25/2019</a:t>
            </a:fld>
            <a:endParaRPr lang="en-US" dirty="0"/>
          </a:p>
        </p:txBody>
      </p:sp>
      <p:sp>
        <p:nvSpPr>
          <p:cNvPr id="5" name="Footer Placeholder 4"/>
          <p:cNvSpPr>
            <a:spLocks noGrp="1"/>
          </p:cNvSpPr>
          <p:nvPr>
            <p:ph type="ftr" sz="quarter" idx="3"/>
          </p:nvPr>
        </p:nvSpPr>
        <p:spPr>
          <a:xfrm>
            <a:off x="1232693" y="6175546"/>
            <a:ext cx="5662920" cy="552156"/>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895613" y="5700519"/>
            <a:ext cx="2133600" cy="230338"/>
          </a:xfrm>
          <a:prstGeom prst="rect">
            <a:avLst/>
          </a:prstGeom>
        </p:spPr>
        <p:txBody>
          <a:bodyPr vert="horz" lIns="91440" tIns="45720" rIns="91440" bIns="45720" rtlCol="0" anchor="ctr"/>
          <a:lstStyle>
            <a:lvl1pPr algn="r">
              <a:defRPr sz="1200">
                <a:solidFill>
                  <a:schemeClr val="tx1">
                    <a:tint val="75000"/>
                  </a:schemeClr>
                </a:solidFill>
              </a:defRPr>
            </a:lvl1pPr>
          </a:lstStyle>
          <a:p>
            <a:fld id="{85C4D8D5-AA73-EA45-9A37-FE1ED55C905D}" type="slidenum">
              <a:rPr lang="en-US" smtClean="0"/>
              <a:t>‹#›</a:t>
            </a:fld>
            <a:endParaRPr lang="en-US"/>
          </a:p>
        </p:txBody>
      </p:sp>
    </p:spTree>
    <p:extLst>
      <p:ext uri="{BB962C8B-B14F-4D97-AF65-F5344CB8AC3E}">
        <p14:creationId xmlns:p14="http://schemas.microsoft.com/office/powerpoint/2010/main" val="2051555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457200" rtl="0" eaLnBrk="1" latinLnBrk="0" hangingPunct="1">
        <a:spcBef>
          <a:spcPct val="0"/>
        </a:spcBef>
        <a:buNone/>
        <a:defRPr sz="4000" b="1" kern="1200">
          <a:solidFill>
            <a:srgbClr val="28688A"/>
          </a:solidFill>
          <a:latin typeface="+mj-lt"/>
          <a:ea typeface="+mj-ea"/>
          <a:cs typeface="Verdana"/>
        </a:defRPr>
      </a:lvl1pPr>
    </p:titleStyle>
    <p:bodyStyle>
      <a:lvl1pPr marL="342900" indent="-342900" algn="l" defTabSz="457200" rtl="0" eaLnBrk="1" latinLnBrk="0" hangingPunct="1">
        <a:spcBef>
          <a:spcPct val="20000"/>
        </a:spcBef>
        <a:buFont typeface="Arial"/>
        <a:buChar char="•"/>
        <a:defRPr sz="2800" kern="1200">
          <a:solidFill>
            <a:srgbClr val="2E373E"/>
          </a:solidFill>
          <a:latin typeface="+mn-lt"/>
          <a:ea typeface="+mn-ea"/>
          <a:cs typeface="Verdana"/>
        </a:defRPr>
      </a:lvl1pPr>
      <a:lvl2pPr marL="742950" indent="-285750" algn="l" defTabSz="457200" rtl="0" eaLnBrk="1" latinLnBrk="0" hangingPunct="1">
        <a:spcBef>
          <a:spcPct val="20000"/>
        </a:spcBef>
        <a:buFont typeface="Arial"/>
        <a:buChar char="–"/>
        <a:defRPr sz="2400" kern="1200">
          <a:solidFill>
            <a:srgbClr val="2E373E"/>
          </a:solidFill>
          <a:latin typeface="+mn-lt"/>
          <a:ea typeface="+mn-ea"/>
          <a:cs typeface="Verdana"/>
        </a:defRPr>
      </a:lvl2pPr>
      <a:lvl3pPr marL="1143000" indent="-228600" algn="l" defTabSz="457200" rtl="0" eaLnBrk="1" latinLnBrk="0" hangingPunct="1">
        <a:spcBef>
          <a:spcPct val="20000"/>
        </a:spcBef>
        <a:buFont typeface="Arial"/>
        <a:buChar char="•"/>
        <a:defRPr sz="2000" kern="1200">
          <a:solidFill>
            <a:srgbClr val="2E373E"/>
          </a:solidFill>
          <a:latin typeface="+mn-lt"/>
          <a:ea typeface="+mn-ea"/>
          <a:cs typeface="Verdana"/>
        </a:defRPr>
      </a:lvl3pPr>
      <a:lvl4pPr marL="1600200" indent="-228600" algn="l" defTabSz="457200" rtl="0" eaLnBrk="1" latinLnBrk="0" hangingPunct="1">
        <a:spcBef>
          <a:spcPct val="20000"/>
        </a:spcBef>
        <a:buFont typeface="Arial"/>
        <a:buChar char="–"/>
        <a:defRPr sz="1800" kern="1200">
          <a:solidFill>
            <a:srgbClr val="2E373E"/>
          </a:solidFill>
          <a:latin typeface="+mn-lt"/>
          <a:ea typeface="+mn-ea"/>
          <a:cs typeface="Verdana"/>
        </a:defRPr>
      </a:lvl4pPr>
      <a:lvl5pPr marL="2057400" indent="-228600" algn="l" defTabSz="457200" rtl="0" eaLnBrk="1" latinLnBrk="0" hangingPunct="1">
        <a:spcBef>
          <a:spcPct val="20000"/>
        </a:spcBef>
        <a:buFont typeface="Arial"/>
        <a:buChar char="»"/>
        <a:defRPr sz="1800" kern="1200">
          <a:solidFill>
            <a:srgbClr val="2E373E"/>
          </a:solidFill>
          <a:latin typeface="+mn-lt"/>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orporateBG-2015-titl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2571" cy="6858000"/>
          </a:xfrm>
          <a:prstGeom prst="rect">
            <a:avLst/>
          </a:prstGeom>
        </p:spPr>
      </p:pic>
      <p:sp>
        <p:nvSpPr>
          <p:cNvPr id="7" name="TextBox 6"/>
          <p:cNvSpPr txBox="1"/>
          <p:nvPr/>
        </p:nvSpPr>
        <p:spPr>
          <a:xfrm>
            <a:off x="1" y="1267574"/>
            <a:ext cx="9142570" cy="2554545"/>
          </a:xfrm>
          <a:prstGeom prst="rect">
            <a:avLst/>
          </a:prstGeom>
          <a:noFill/>
        </p:spPr>
        <p:txBody>
          <a:bodyPr wrap="square" rtlCol="0">
            <a:spAutoFit/>
          </a:bodyPr>
          <a:lstStyle/>
          <a:p>
            <a:pPr algn="ctr"/>
            <a:r>
              <a:rPr lang="en-GB" sz="4000" dirty="0" smtClean="0">
                <a:solidFill>
                  <a:srgbClr val="28688A"/>
                </a:solidFill>
                <a:latin typeface="+mj-lt"/>
                <a:cs typeface="Verdana"/>
              </a:rPr>
              <a:t>Celebrating Bilingualism </a:t>
            </a:r>
          </a:p>
          <a:p>
            <a:pPr algn="ctr"/>
            <a:r>
              <a:rPr lang="en-GB" sz="4000" dirty="0" smtClean="0">
                <a:solidFill>
                  <a:srgbClr val="28688A"/>
                </a:solidFill>
                <a:latin typeface="+mj-lt"/>
                <a:cs typeface="Verdana"/>
              </a:rPr>
              <a:t>with parents of pupils </a:t>
            </a:r>
          </a:p>
          <a:p>
            <a:pPr algn="ctr"/>
            <a:r>
              <a:rPr lang="en-GB" sz="4000" dirty="0" smtClean="0">
                <a:solidFill>
                  <a:srgbClr val="28688A"/>
                </a:solidFill>
                <a:latin typeface="+mj-lt"/>
                <a:cs typeface="Verdana"/>
              </a:rPr>
              <a:t>learning through EAL</a:t>
            </a:r>
          </a:p>
          <a:p>
            <a:pPr algn="ctr"/>
            <a:endParaRPr lang="en-US" sz="4000" dirty="0">
              <a:solidFill>
                <a:srgbClr val="28688A"/>
              </a:solidFill>
              <a:latin typeface="+mj-lt"/>
              <a:cs typeface="Verdana"/>
            </a:endParaRPr>
          </a:p>
        </p:txBody>
      </p:sp>
      <p:sp>
        <p:nvSpPr>
          <p:cNvPr id="11" name="TextBox 10"/>
          <p:cNvSpPr txBox="1"/>
          <p:nvPr/>
        </p:nvSpPr>
        <p:spPr>
          <a:xfrm>
            <a:off x="1" y="3954208"/>
            <a:ext cx="9142570" cy="3108543"/>
          </a:xfrm>
          <a:prstGeom prst="rect">
            <a:avLst/>
          </a:prstGeom>
          <a:noFill/>
        </p:spPr>
        <p:txBody>
          <a:bodyPr wrap="square" rtlCol="0">
            <a:spAutoFit/>
          </a:bodyPr>
          <a:lstStyle/>
          <a:p>
            <a:pPr marL="457200" indent="-457200" algn="ctr">
              <a:buFont typeface="Arial" panose="020B0604020202020204" pitchFamily="34" charset="0"/>
              <a:buChar char="•"/>
            </a:pPr>
            <a:r>
              <a:rPr lang="en-GB" sz="2800" b="1" u="sng" dirty="0">
                <a:solidFill>
                  <a:srgbClr val="FFFFFF"/>
                </a:solidFill>
                <a:cs typeface="Verdana"/>
              </a:rPr>
              <a:t>Kat Green</a:t>
            </a:r>
            <a:r>
              <a:rPr lang="en-GB" sz="2800" b="1" dirty="0">
                <a:solidFill>
                  <a:srgbClr val="FFFFFF"/>
                </a:solidFill>
                <a:cs typeface="Verdana"/>
              </a:rPr>
              <a:t>, </a:t>
            </a:r>
            <a:endParaRPr lang="en-GB" sz="2800" b="1" dirty="0" smtClean="0">
              <a:solidFill>
                <a:srgbClr val="FFFFFF"/>
              </a:solidFill>
              <a:cs typeface="Verdana"/>
            </a:endParaRPr>
          </a:p>
          <a:p>
            <a:pPr algn="ctr"/>
            <a:r>
              <a:rPr lang="en-GB" sz="2800" dirty="0" err="1" smtClean="0">
                <a:solidFill>
                  <a:srgbClr val="FFFFFF"/>
                </a:solidFill>
                <a:cs typeface="Verdana"/>
              </a:rPr>
              <a:t>Headteacher</a:t>
            </a:r>
            <a:r>
              <a:rPr lang="en-GB" sz="2800" dirty="0" smtClean="0">
                <a:solidFill>
                  <a:srgbClr val="FFFFFF"/>
                </a:solidFill>
                <a:cs typeface="Verdana"/>
              </a:rPr>
              <a:t>, </a:t>
            </a:r>
            <a:r>
              <a:rPr lang="en-GB" sz="2800" dirty="0">
                <a:solidFill>
                  <a:srgbClr val="FFFFFF"/>
                </a:solidFill>
                <a:cs typeface="Verdana"/>
              </a:rPr>
              <a:t>Trafalgar Infant School</a:t>
            </a:r>
          </a:p>
          <a:p>
            <a:pPr marL="457200" indent="-457200" algn="ctr">
              <a:buFont typeface="Arial" panose="020B0604020202020204" pitchFamily="34" charset="0"/>
              <a:buChar char="•"/>
            </a:pPr>
            <a:r>
              <a:rPr lang="en-GB" sz="2800" b="1" u="sng" dirty="0" smtClean="0">
                <a:solidFill>
                  <a:srgbClr val="FFFFFF"/>
                </a:solidFill>
                <a:cs typeface="Verdana"/>
              </a:rPr>
              <a:t>Teresa </a:t>
            </a:r>
            <a:r>
              <a:rPr lang="en-GB" sz="2800" b="1" u="sng" dirty="0">
                <a:solidFill>
                  <a:srgbClr val="FFFFFF"/>
                </a:solidFill>
                <a:cs typeface="Verdana"/>
              </a:rPr>
              <a:t>Haynes</a:t>
            </a:r>
            <a:r>
              <a:rPr lang="en-GB" sz="2800" b="1" dirty="0">
                <a:solidFill>
                  <a:srgbClr val="FFFFFF"/>
                </a:solidFill>
                <a:cs typeface="Verdana"/>
              </a:rPr>
              <a:t>, </a:t>
            </a:r>
            <a:r>
              <a:rPr lang="en-GB" sz="2800" b="1" u="sng" dirty="0">
                <a:solidFill>
                  <a:srgbClr val="FFFFFF"/>
                </a:solidFill>
                <a:cs typeface="Verdana"/>
              </a:rPr>
              <a:t>Nasrin Jamal</a:t>
            </a:r>
            <a:r>
              <a:rPr lang="en-GB" sz="2800" b="1" dirty="0">
                <a:solidFill>
                  <a:srgbClr val="FFFFFF"/>
                </a:solidFill>
                <a:cs typeface="Verdana"/>
              </a:rPr>
              <a:t>, </a:t>
            </a:r>
            <a:r>
              <a:rPr lang="en-GB" sz="2800" b="1" u="sng" dirty="0">
                <a:solidFill>
                  <a:srgbClr val="FFFFFF"/>
                </a:solidFill>
                <a:cs typeface="Verdana"/>
              </a:rPr>
              <a:t>Daniela </a:t>
            </a:r>
            <a:r>
              <a:rPr lang="en-GB" sz="2800" b="1" u="sng" dirty="0" smtClean="0">
                <a:solidFill>
                  <a:srgbClr val="FFFFFF"/>
                </a:solidFill>
                <a:cs typeface="Verdana"/>
              </a:rPr>
              <a:t>Dourado</a:t>
            </a:r>
            <a:r>
              <a:rPr lang="en-GB" sz="2400" dirty="0" smtClean="0">
                <a:solidFill>
                  <a:srgbClr val="FFFFFF"/>
                </a:solidFill>
                <a:cs typeface="Verdana"/>
              </a:rPr>
              <a:t>, </a:t>
            </a:r>
          </a:p>
          <a:p>
            <a:pPr algn="ctr"/>
            <a:r>
              <a:rPr lang="en-GB" sz="2800" dirty="0" smtClean="0">
                <a:solidFill>
                  <a:srgbClr val="FFFFFF"/>
                </a:solidFill>
                <a:cs typeface="Verdana"/>
              </a:rPr>
              <a:t>Ethnic Minority Team</a:t>
            </a:r>
          </a:p>
          <a:p>
            <a:pPr marL="457200" indent="-457200" algn="ctr">
              <a:buFont typeface="Arial" panose="020B0604020202020204" pitchFamily="34" charset="0"/>
              <a:buChar char="•"/>
            </a:pPr>
            <a:r>
              <a:rPr lang="en-GB" sz="2800" b="1" u="sng" dirty="0" smtClean="0">
                <a:solidFill>
                  <a:srgbClr val="FFFFFF"/>
                </a:solidFill>
                <a:cs typeface="Verdana"/>
              </a:rPr>
              <a:t>Natalie Ismail</a:t>
            </a:r>
            <a:r>
              <a:rPr lang="en-GB" sz="2800" dirty="0" smtClean="0">
                <a:solidFill>
                  <a:srgbClr val="FFFFFF"/>
                </a:solidFill>
                <a:cs typeface="Verdana"/>
              </a:rPr>
              <a:t>,</a:t>
            </a:r>
          </a:p>
          <a:p>
            <a:pPr algn="ctr"/>
            <a:r>
              <a:rPr lang="en-GB" sz="2800" dirty="0" smtClean="0">
                <a:solidFill>
                  <a:srgbClr val="FFFFFF"/>
                </a:solidFill>
                <a:cs typeface="Verdana"/>
              </a:rPr>
              <a:t>WS Library Service </a:t>
            </a:r>
          </a:p>
          <a:p>
            <a:pPr algn="ctr"/>
            <a:endParaRPr lang="en-GB" sz="2800" b="1" dirty="0" smtClean="0">
              <a:solidFill>
                <a:srgbClr val="FFFFFF"/>
              </a:solidFill>
              <a:cs typeface="Verdana"/>
            </a:endParaRPr>
          </a:p>
        </p:txBody>
      </p:sp>
    </p:spTree>
    <p:extLst>
      <p:ext uri="{BB962C8B-B14F-4D97-AF65-F5344CB8AC3E}">
        <p14:creationId xmlns:p14="http://schemas.microsoft.com/office/powerpoint/2010/main" val="2338664468"/>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Q6. Do </a:t>
            </a:r>
            <a:r>
              <a:rPr lang="en-GB" dirty="0"/>
              <a:t>children confuse the languages they speak?</a:t>
            </a:r>
          </a:p>
        </p:txBody>
      </p:sp>
      <p:sp>
        <p:nvSpPr>
          <p:cNvPr id="3" name="Content Placeholder 2"/>
          <p:cNvSpPr>
            <a:spLocks noGrp="1"/>
          </p:cNvSpPr>
          <p:nvPr>
            <p:ph idx="1"/>
          </p:nvPr>
        </p:nvSpPr>
        <p:spPr>
          <a:xfrm>
            <a:off x="205447" y="2159876"/>
            <a:ext cx="8728435" cy="3540644"/>
          </a:xfrm>
        </p:spPr>
        <p:txBody>
          <a:bodyPr>
            <a:normAutofit/>
          </a:bodyPr>
          <a:lstStyle/>
          <a:p>
            <a:pPr marL="514350" indent="-514350">
              <a:buAutoNum type="alphaUcPeriod"/>
            </a:pPr>
            <a:r>
              <a:rPr lang="en-GB" sz="3000" dirty="0" smtClean="0">
                <a:solidFill>
                  <a:srgbClr val="0070C0"/>
                </a:solidFill>
                <a:latin typeface="Comic Sans MS" panose="030F0702030302020204" pitchFamily="66" charset="0"/>
              </a:rPr>
              <a:t>Children </a:t>
            </a:r>
            <a:r>
              <a:rPr lang="en-GB" sz="3000" dirty="0">
                <a:solidFill>
                  <a:srgbClr val="0070C0"/>
                </a:solidFill>
                <a:latin typeface="Comic Sans MS" panose="030F0702030302020204" pitchFamily="66" charset="0"/>
              </a:rPr>
              <a:t>often switch back and forth between languages. </a:t>
            </a:r>
            <a:endParaRPr lang="en-GB" sz="3000" dirty="0" smtClean="0">
              <a:solidFill>
                <a:srgbClr val="0070C0"/>
              </a:solidFill>
              <a:latin typeface="Comic Sans MS" panose="030F0702030302020204" pitchFamily="66" charset="0"/>
            </a:endParaRPr>
          </a:p>
          <a:p>
            <a:pPr marL="0" indent="0">
              <a:buNone/>
            </a:pPr>
            <a:endParaRPr lang="en-GB" sz="1000" dirty="0" smtClean="0">
              <a:solidFill>
                <a:srgbClr val="0070C0"/>
              </a:solidFill>
              <a:latin typeface="Comic Sans MS" panose="030F0702030302020204" pitchFamily="66" charset="0"/>
            </a:endParaRPr>
          </a:p>
          <a:p>
            <a:pPr marL="0" indent="0">
              <a:buNone/>
            </a:pPr>
            <a:r>
              <a:rPr lang="en-GB" sz="3000" dirty="0" smtClean="0">
                <a:solidFill>
                  <a:srgbClr val="002060"/>
                </a:solidFill>
                <a:latin typeface="Comic Sans MS" panose="030F0702030302020204" pitchFamily="66" charset="0"/>
              </a:rPr>
              <a:t>This could be because they find a specific word hard to translate or because a particular concept or joke is better expressed in one language rather than another. </a:t>
            </a:r>
          </a:p>
          <a:p>
            <a:pPr marL="0" indent="0">
              <a:buNone/>
            </a:pPr>
            <a:endParaRPr lang="en-GB" sz="3000" dirty="0">
              <a:solidFill>
                <a:srgbClr val="0070C0"/>
              </a:solidFill>
              <a:latin typeface="Comic Sans MS" panose="030F0702030302020204" pitchFamily="66" charset="0"/>
            </a:endParaRPr>
          </a:p>
        </p:txBody>
      </p:sp>
    </p:spTree>
    <p:extLst>
      <p:ext uri="{BB962C8B-B14F-4D97-AF65-F5344CB8AC3E}">
        <p14:creationId xmlns:p14="http://schemas.microsoft.com/office/powerpoint/2010/main" val="2929663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Q7. How </a:t>
            </a:r>
            <a:r>
              <a:rPr lang="en-GB" dirty="0"/>
              <a:t>can I support my child to continue to develop their first language?</a:t>
            </a:r>
          </a:p>
        </p:txBody>
      </p:sp>
      <p:sp>
        <p:nvSpPr>
          <p:cNvPr id="3" name="Content Placeholder 2"/>
          <p:cNvSpPr>
            <a:spLocks noGrp="1"/>
          </p:cNvSpPr>
          <p:nvPr>
            <p:ph idx="1"/>
          </p:nvPr>
        </p:nvSpPr>
        <p:spPr>
          <a:xfrm>
            <a:off x="205447" y="2191406"/>
            <a:ext cx="8728435" cy="3509113"/>
          </a:xfrm>
        </p:spPr>
        <p:txBody>
          <a:bodyPr>
            <a:normAutofit/>
          </a:bodyPr>
          <a:lstStyle/>
          <a:p>
            <a:pPr marL="514350" indent="-514350">
              <a:spcBef>
                <a:spcPts val="1200"/>
              </a:spcBef>
              <a:spcAft>
                <a:spcPts val="1200"/>
              </a:spcAft>
              <a:buAutoNum type="alphaUcPeriod"/>
            </a:pPr>
            <a:r>
              <a:rPr lang="en-GB" sz="3000" dirty="0" smtClean="0">
                <a:solidFill>
                  <a:srgbClr val="0070C0"/>
                </a:solidFill>
                <a:latin typeface="Comic Sans MS" panose="030F0702030302020204" pitchFamily="66" charset="0"/>
              </a:rPr>
              <a:t>Talk </a:t>
            </a:r>
            <a:r>
              <a:rPr lang="en-GB" sz="3000" dirty="0">
                <a:solidFill>
                  <a:srgbClr val="0070C0"/>
                </a:solidFill>
                <a:latin typeface="Comic Sans MS" panose="030F0702030302020204" pitchFamily="66" charset="0"/>
              </a:rPr>
              <a:t>to them in your home language. </a:t>
            </a:r>
            <a:endParaRPr lang="en-GB" sz="3000" dirty="0" smtClean="0">
              <a:solidFill>
                <a:srgbClr val="0070C0"/>
              </a:solidFill>
              <a:latin typeface="Comic Sans MS" panose="030F0702030302020204" pitchFamily="66" charset="0"/>
            </a:endParaRPr>
          </a:p>
          <a:p>
            <a:pPr marL="0" indent="0">
              <a:buNone/>
            </a:pPr>
            <a:r>
              <a:rPr lang="en-GB" sz="3000" dirty="0" smtClean="0">
                <a:solidFill>
                  <a:srgbClr val="002060"/>
                </a:solidFill>
                <a:latin typeface="Comic Sans MS" panose="030F0702030302020204" pitchFamily="66" charset="0"/>
              </a:rPr>
              <a:t>Children </a:t>
            </a:r>
            <a:r>
              <a:rPr lang="en-GB" sz="3000" dirty="0">
                <a:solidFill>
                  <a:srgbClr val="002060"/>
                </a:solidFill>
                <a:latin typeface="Comic Sans MS" panose="030F0702030302020204" pitchFamily="66" charset="0"/>
              </a:rPr>
              <a:t>need to hear and use a language regularly in order to learn </a:t>
            </a:r>
            <a:r>
              <a:rPr lang="en-GB" sz="3000" dirty="0" smtClean="0">
                <a:solidFill>
                  <a:srgbClr val="002060"/>
                </a:solidFill>
                <a:latin typeface="Comic Sans MS" panose="030F0702030302020204" pitchFamily="66" charset="0"/>
              </a:rPr>
              <a:t>it and the earlier they start the more likely it is that they will develop good pronunciation and grammar skills. </a:t>
            </a:r>
          </a:p>
          <a:p>
            <a:pPr marL="0" indent="0">
              <a:buNone/>
            </a:pPr>
            <a:endParaRPr lang="en-GB" sz="3000" dirty="0">
              <a:solidFill>
                <a:srgbClr val="0070C0"/>
              </a:solidFill>
              <a:latin typeface="Comic Sans MS" panose="030F0702030302020204" pitchFamily="66" charset="0"/>
            </a:endParaRPr>
          </a:p>
        </p:txBody>
      </p:sp>
    </p:spTree>
    <p:extLst>
      <p:ext uri="{BB962C8B-B14F-4D97-AF65-F5344CB8AC3E}">
        <p14:creationId xmlns:p14="http://schemas.microsoft.com/office/powerpoint/2010/main" val="4086849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Q8. Should </a:t>
            </a:r>
            <a:r>
              <a:rPr lang="en-GB" dirty="0"/>
              <a:t>we switch to English only now that our child is at school?</a:t>
            </a:r>
          </a:p>
        </p:txBody>
      </p:sp>
      <p:sp>
        <p:nvSpPr>
          <p:cNvPr id="3" name="Content Placeholder 2"/>
          <p:cNvSpPr>
            <a:spLocks noGrp="1"/>
          </p:cNvSpPr>
          <p:nvPr>
            <p:ph idx="1"/>
          </p:nvPr>
        </p:nvSpPr>
        <p:spPr>
          <a:xfrm>
            <a:off x="205447" y="1653358"/>
            <a:ext cx="8522988" cy="4330942"/>
          </a:xfrm>
        </p:spPr>
        <p:txBody>
          <a:bodyPr>
            <a:normAutofit/>
          </a:bodyPr>
          <a:lstStyle/>
          <a:p>
            <a:pPr marL="0" indent="0">
              <a:buNone/>
            </a:pPr>
            <a:r>
              <a:rPr lang="en-GB" sz="3000" dirty="0" smtClean="0">
                <a:solidFill>
                  <a:srgbClr val="0070C0"/>
                </a:solidFill>
                <a:latin typeface="Comic Sans MS" panose="030F0702030302020204" pitchFamily="66" charset="0"/>
              </a:rPr>
              <a:t>A. No</a:t>
            </a:r>
            <a:r>
              <a:rPr lang="en-GB" sz="3000" dirty="0">
                <a:solidFill>
                  <a:srgbClr val="0070C0"/>
                </a:solidFill>
                <a:latin typeface="Comic Sans MS" panose="030F0702030302020204" pitchFamily="66" charset="0"/>
              </a:rPr>
              <a:t>! </a:t>
            </a:r>
            <a:endParaRPr lang="en-GB" sz="3000" dirty="0" smtClean="0">
              <a:solidFill>
                <a:srgbClr val="0070C0"/>
              </a:solidFill>
              <a:latin typeface="Comic Sans MS" panose="030F0702030302020204" pitchFamily="66" charset="0"/>
            </a:endParaRPr>
          </a:p>
          <a:p>
            <a:pPr marL="0" indent="0">
              <a:buNone/>
            </a:pPr>
            <a:endParaRPr lang="en-GB" sz="1000" dirty="0" smtClean="0">
              <a:solidFill>
                <a:srgbClr val="0070C0"/>
              </a:solidFill>
              <a:latin typeface="Comic Sans MS" panose="030F0702030302020204" pitchFamily="66" charset="0"/>
            </a:endParaRPr>
          </a:p>
          <a:p>
            <a:pPr marL="0" indent="0">
              <a:spcAft>
                <a:spcPts val="1200"/>
              </a:spcAft>
              <a:buNone/>
            </a:pPr>
            <a:r>
              <a:rPr lang="en-GB" sz="3000" dirty="0" smtClean="0">
                <a:solidFill>
                  <a:srgbClr val="002060"/>
                </a:solidFill>
                <a:latin typeface="Comic Sans MS" panose="030F0702030302020204" pitchFamily="66" charset="0"/>
              </a:rPr>
              <a:t>It </a:t>
            </a:r>
            <a:r>
              <a:rPr lang="en-GB" sz="3000" dirty="0">
                <a:solidFill>
                  <a:srgbClr val="002060"/>
                </a:solidFill>
                <a:latin typeface="Comic Sans MS" panose="030F0702030302020204" pitchFamily="66" charset="0"/>
              </a:rPr>
              <a:t>is very important that you continue to use your home language. This will support your child’s development in both languages. </a:t>
            </a:r>
            <a:endParaRPr lang="en-GB" sz="3000" dirty="0" smtClean="0">
              <a:solidFill>
                <a:srgbClr val="002060"/>
              </a:solidFill>
              <a:latin typeface="Comic Sans MS" panose="030F0702030302020204" pitchFamily="66" charset="0"/>
            </a:endParaRPr>
          </a:p>
          <a:p>
            <a:pPr marL="0" indent="0">
              <a:buNone/>
            </a:pPr>
            <a:r>
              <a:rPr lang="en-GB" sz="3000" dirty="0" smtClean="0">
                <a:solidFill>
                  <a:srgbClr val="0070C0"/>
                </a:solidFill>
                <a:latin typeface="Comic Sans MS" panose="030F0702030302020204" pitchFamily="66" charset="0"/>
              </a:rPr>
              <a:t>Talk about subjects your child is interested in and seek out opportunities to interact with a larger community of speakers, both adults and children</a:t>
            </a:r>
          </a:p>
          <a:p>
            <a:pPr marL="0" indent="0">
              <a:buNone/>
            </a:pPr>
            <a:endParaRPr lang="en-GB" sz="3000" dirty="0" smtClean="0">
              <a:solidFill>
                <a:srgbClr val="0070C0"/>
              </a:solidFill>
              <a:latin typeface="Comic Sans MS" panose="030F0702030302020204" pitchFamily="66" charset="0"/>
            </a:endParaRPr>
          </a:p>
          <a:p>
            <a:pPr marL="0" indent="0">
              <a:buNone/>
            </a:pPr>
            <a:endParaRPr lang="en-GB" sz="3000" dirty="0" smtClean="0">
              <a:solidFill>
                <a:srgbClr val="0070C0"/>
              </a:solidFill>
              <a:latin typeface="Comic Sans MS" panose="030F0702030302020204" pitchFamily="66" charset="0"/>
            </a:endParaRPr>
          </a:p>
          <a:p>
            <a:pPr marL="0" indent="0">
              <a:buNone/>
            </a:pPr>
            <a:endParaRPr lang="en-GB" sz="3000" dirty="0">
              <a:solidFill>
                <a:srgbClr val="0070C0"/>
              </a:solidFill>
              <a:latin typeface="Comic Sans MS" panose="030F0702030302020204" pitchFamily="66" charset="0"/>
            </a:endParaRPr>
          </a:p>
        </p:txBody>
      </p:sp>
    </p:spTree>
    <p:extLst>
      <p:ext uri="{BB962C8B-B14F-4D97-AF65-F5344CB8AC3E}">
        <p14:creationId xmlns:p14="http://schemas.microsoft.com/office/powerpoint/2010/main" val="301487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Q9. What </a:t>
            </a:r>
            <a:r>
              <a:rPr lang="en-GB" dirty="0"/>
              <a:t>will happen when my child has to learn another language at school?</a:t>
            </a:r>
          </a:p>
        </p:txBody>
      </p:sp>
      <p:sp>
        <p:nvSpPr>
          <p:cNvPr id="3" name="Content Placeholder 2"/>
          <p:cNvSpPr>
            <a:spLocks noGrp="1"/>
          </p:cNvSpPr>
          <p:nvPr>
            <p:ph idx="1"/>
          </p:nvPr>
        </p:nvSpPr>
        <p:spPr>
          <a:xfrm>
            <a:off x="205447" y="2427890"/>
            <a:ext cx="8728435" cy="3272630"/>
          </a:xfrm>
        </p:spPr>
        <p:txBody>
          <a:bodyPr>
            <a:normAutofit/>
          </a:bodyPr>
          <a:lstStyle/>
          <a:p>
            <a:pPr marL="0" indent="0">
              <a:buNone/>
            </a:pPr>
            <a:r>
              <a:rPr lang="en-GB" sz="3000" dirty="0" smtClean="0">
                <a:solidFill>
                  <a:srgbClr val="0070C0"/>
                </a:solidFill>
                <a:latin typeface="Comic Sans MS" panose="030F0702030302020204" pitchFamily="66" charset="0"/>
              </a:rPr>
              <a:t>A. Research </a:t>
            </a:r>
            <a:r>
              <a:rPr lang="en-GB" sz="3000" dirty="0">
                <a:solidFill>
                  <a:srgbClr val="0070C0"/>
                </a:solidFill>
                <a:latin typeface="Comic Sans MS" panose="030F0702030302020204" pitchFamily="66" charset="0"/>
              </a:rPr>
              <a:t>shows that bilingual children on the whole are able to learn a third language more </a:t>
            </a:r>
            <a:r>
              <a:rPr lang="en-GB" sz="3000" dirty="0" smtClean="0">
                <a:solidFill>
                  <a:srgbClr val="0070C0"/>
                </a:solidFill>
                <a:latin typeface="Comic Sans MS" panose="030F0702030302020204" pitchFamily="66" charset="0"/>
              </a:rPr>
              <a:t>easily than their monolingual peers.</a:t>
            </a:r>
            <a:endParaRPr lang="en-GB" sz="3000" dirty="0">
              <a:solidFill>
                <a:srgbClr val="0070C0"/>
              </a:solidFill>
              <a:latin typeface="Comic Sans MS" panose="030F0702030302020204" pitchFamily="66" charset="0"/>
            </a:endParaRPr>
          </a:p>
        </p:txBody>
      </p:sp>
    </p:spTree>
    <p:extLst>
      <p:ext uri="{BB962C8B-B14F-4D97-AF65-F5344CB8AC3E}">
        <p14:creationId xmlns:p14="http://schemas.microsoft.com/office/powerpoint/2010/main" val="344005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 10. Is </a:t>
            </a:r>
            <a:r>
              <a:rPr lang="en-GB" dirty="0"/>
              <a:t>it important to come to parents meetings?</a:t>
            </a:r>
          </a:p>
        </p:txBody>
      </p:sp>
      <p:sp>
        <p:nvSpPr>
          <p:cNvPr id="3" name="Content Placeholder 2"/>
          <p:cNvSpPr>
            <a:spLocks noGrp="1"/>
          </p:cNvSpPr>
          <p:nvPr>
            <p:ph idx="1"/>
          </p:nvPr>
        </p:nvSpPr>
        <p:spPr>
          <a:xfrm>
            <a:off x="205447" y="1860330"/>
            <a:ext cx="8728435" cy="3840189"/>
          </a:xfrm>
        </p:spPr>
        <p:txBody>
          <a:bodyPr>
            <a:normAutofit/>
          </a:bodyPr>
          <a:lstStyle/>
          <a:p>
            <a:pPr marL="514350" indent="-514350">
              <a:spcBef>
                <a:spcPts val="600"/>
              </a:spcBef>
              <a:spcAft>
                <a:spcPts val="1200"/>
              </a:spcAft>
              <a:buAutoNum type="alphaUcPeriod"/>
            </a:pPr>
            <a:r>
              <a:rPr lang="en-GB" sz="3000" dirty="0" smtClean="0">
                <a:solidFill>
                  <a:srgbClr val="0070C0"/>
                </a:solidFill>
                <a:latin typeface="Comic Sans MS" panose="030F0702030302020204" pitchFamily="66" charset="0"/>
              </a:rPr>
              <a:t>Yes</a:t>
            </a:r>
            <a:r>
              <a:rPr lang="en-GB" sz="3000" dirty="0">
                <a:solidFill>
                  <a:srgbClr val="0070C0"/>
                </a:solidFill>
                <a:latin typeface="Comic Sans MS" panose="030F0702030302020204" pitchFamily="66" charset="0"/>
              </a:rPr>
              <a:t>. </a:t>
            </a:r>
            <a:endParaRPr lang="en-GB" sz="3000" dirty="0" smtClean="0">
              <a:solidFill>
                <a:srgbClr val="0070C0"/>
              </a:solidFill>
              <a:latin typeface="Comic Sans MS" panose="030F0702030302020204" pitchFamily="66" charset="0"/>
            </a:endParaRPr>
          </a:p>
          <a:p>
            <a:pPr marL="0" indent="0">
              <a:buNone/>
            </a:pPr>
            <a:r>
              <a:rPr lang="en-GB" sz="3000" dirty="0" smtClean="0">
                <a:solidFill>
                  <a:srgbClr val="002060"/>
                </a:solidFill>
                <a:latin typeface="Comic Sans MS" panose="030F0702030302020204" pitchFamily="66" charset="0"/>
              </a:rPr>
              <a:t>It </a:t>
            </a:r>
            <a:r>
              <a:rPr lang="en-GB" sz="3000" dirty="0">
                <a:solidFill>
                  <a:srgbClr val="002060"/>
                </a:solidFill>
                <a:latin typeface="Comic Sans MS" panose="030F0702030302020204" pitchFamily="66" charset="0"/>
              </a:rPr>
              <a:t>is </a:t>
            </a:r>
            <a:r>
              <a:rPr lang="en-GB" sz="3000" dirty="0" smtClean="0">
                <a:solidFill>
                  <a:srgbClr val="002060"/>
                </a:solidFill>
                <a:latin typeface="Comic Sans MS" panose="030F0702030302020204" pitchFamily="66" charset="0"/>
              </a:rPr>
              <a:t>a good </a:t>
            </a:r>
            <a:r>
              <a:rPr lang="en-GB" sz="3000" dirty="0">
                <a:solidFill>
                  <a:srgbClr val="002060"/>
                </a:solidFill>
                <a:latin typeface="Comic Sans MS" panose="030F0702030302020204" pitchFamily="66" charset="0"/>
              </a:rPr>
              <a:t>opportunity to see and celebrate your child’s’ progress and find out what they have been </a:t>
            </a:r>
            <a:r>
              <a:rPr lang="en-GB" sz="3000" dirty="0" smtClean="0">
                <a:solidFill>
                  <a:srgbClr val="002060"/>
                </a:solidFill>
                <a:latin typeface="Comic Sans MS" panose="030F0702030302020204" pitchFamily="66" charset="0"/>
              </a:rPr>
              <a:t>learning.</a:t>
            </a:r>
            <a:endParaRPr lang="en-GB" sz="3000" dirty="0">
              <a:solidFill>
                <a:srgbClr val="002060"/>
              </a:solidFill>
              <a:latin typeface="Comic Sans MS" panose="030F0702030302020204" pitchFamily="66" charset="0"/>
            </a:endParaRPr>
          </a:p>
        </p:txBody>
      </p:sp>
    </p:spTree>
    <p:extLst>
      <p:ext uri="{BB962C8B-B14F-4D97-AF65-F5344CB8AC3E}">
        <p14:creationId xmlns:p14="http://schemas.microsoft.com/office/powerpoint/2010/main" val="323241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 11. Should </a:t>
            </a:r>
            <a:r>
              <a:rPr lang="en-GB" dirty="0"/>
              <a:t>I monitor and limit my child’s screen time?</a:t>
            </a:r>
          </a:p>
        </p:txBody>
      </p:sp>
      <p:sp>
        <p:nvSpPr>
          <p:cNvPr id="3" name="Content Placeholder 2"/>
          <p:cNvSpPr>
            <a:spLocks noGrp="1"/>
          </p:cNvSpPr>
          <p:nvPr>
            <p:ph idx="1"/>
          </p:nvPr>
        </p:nvSpPr>
        <p:spPr>
          <a:xfrm>
            <a:off x="205447" y="1718440"/>
            <a:ext cx="8728435" cy="3982079"/>
          </a:xfrm>
        </p:spPr>
        <p:txBody>
          <a:bodyPr>
            <a:normAutofit/>
          </a:bodyPr>
          <a:lstStyle/>
          <a:p>
            <a:pPr marL="514350" indent="-514350">
              <a:buAutoNum type="alphaUcPeriod"/>
            </a:pPr>
            <a:r>
              <a:rPr lang="en-GB" sz="3000" dirty="0" smtClean="0">
                <a:solidFill>
                  <a:srgbClr val="0070C0"/>
                </a:solidFill>
                <a:latin typeface="Comic Sans MS" panose="030F0702030302020204" pitchFamily="66" charset="0"/>
              </a:rPr>
              <a:t>Yes!</a:t>
            </a:r>
          </a:p>
          <a:p>
            <a:pPr marL="0" indent="0">
              <a:buNone/>
            </a:pPr>
            <a:r>
              <a:rPr lang="en-GB" sz="3000" dirty="0" smtClean="0">
                <a:solidFill>
                  <a:srgbClr val="0070C0"/>
                </a:solidFill>
                <a:latin typeface="Comic Sans MS" panose="030F0702030302020204" pitchFamily="66" charset="0"/>
              </a:rPr>
              <a:t>Whilst there are benefits research studies have highlighted that too much time spent looking at screens can make going to sleep difficult as well as limiting opportunities to develop speech, language and communication skills?????????????????????????????</a:t>
            </a:r>
            <a:endParaRPr lang="en-GB" sz="3000" dirty="0">
              <a:solidFill>
                <a:srgbClr val="0070C0"/>
              </a:solidFill>
              <a:latin typeface="Comic Sans MS" panose="030F0702030302020204" pitchFamily="66" charset="0"/>
            </a:endParaRPr>
          </a:p>
        </p:txBody>
      </p:sp>
    </p:spTree>
    <p:extLst>
      <p:ext uri="{BB962C8B-B14F-4D97-AF65-F5344CB8AC3E}">
        <p14:creationId xmlns:p14="http://schemas.microsoft.com/office/powerpoint/2010/main" val="4019401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 12. Is </a:t>
            </a:r>
            <a:r>
              <a:rPr lang="en-GB" dirty="0"/>
              <a:t>it important to have a clear routine at home?</a:t>
            </a:r>
          </a:p>
        </p:txBody>
      </p:sp>
      <p:sp>
        <p:nvSpPr>
          <p:cNvPr id="3" name="Content Placeholder 2"/>
          <p:cNvSpPr>
            <a:spLocks noGrp="1"/>
          </p:cNvSpPr>
          <p:nvPr>
            <p:ph idx="1"/>
          </p:nvPr>
        </p:nvSpPr>
        <p:spPr/>
        <p:txBody>
          <a:bodyPr/>
          <a:lstStyle/>
          <a:p>
            <a:pPr marL="514350" indent="-514350">
              <a:buAutoNum type="alphaUcPeriod"/>
            </a:pPr>
            <a:r>
              <a:rPr lang="en-GB" sz="3000" dirty="0" smtClean="0">
                <a:solidFill>
                  <a:srgbClr val="0070C0"/>
                </a:solidFill>
                <a:latin typeface="Comic Sans MS" panose="030F0702030302020204" pitchFamily="66" charset="0"/>
              </a:rPr>
              <a:t>Yes!</a:t>
            </a:r>
          </a:p>
          <a:p>
            <a:pPr marL="0" indent="0">
              <a:buNone/>
            </a:pPr>
            <a:endParaRPr lang="en-GB" sz="1000" dirty="0" smtClean="0">
              <a:solidFill>
                <a:srgbClr val="002060"/>
              </a:solidFill>
              <a:latin typeface="Comic Sans MS" panose="030F0702030302020204" pitchFamily="66" charset="0"/>
            </a:endParaRPr>
          </a:p>
          <a:p>
            <a:pPr marL="0" indent="0">
              <a:buNone/>
            </a:pPr>
            <a:r>
              <a:rPr lang="en-GB" sz="3000" dirty="0" smtClean="0">
                <a:solidFill>
                  <a:srgbClr val="002060"/>
                </a:solidFill>
                <a:latin typeface="Comic Sans MS" panose="030F0702030302020204" pitchFamily="66" charset="0"/>
              </a:rPr>
              <a:t>Try to set </a:t>
            </a:r>
            <a:r>
              <a:rPr lang="en-GB" sz="3000" dirty="0">
                <a:solidFill>
                  <a:srgbClr val="002060"/>
                </a:solidFill>
                <a:latin typeface="Comic Sans MS" panose="030F0702030302020204" pitchFamily="66" charset="0"/>
              </a:rPr>
              <a:t>aside a specific time each </a:t>
            </a:r>
            <a:r>
              <a:rPr lang="en-GB" sz="3000" dirty="0" smtClean="0">
                <a:solidFill>
                  <a:srgbClr val="002060"/>
                </a:solidFill>
                <a:latin typeface="Comic Sans MS" panose="030F0702030302020204" pitchFamily="66" charset="0"/>
              </a:rPr>
              <a:t>evening</a:t>
            </a:r>
            <a:r>
              <a:rPr lang="en-GB" sz="3000" dirty="0">
                <a:solidFill>
                  <a:srgbClr val="002060"/>
                </a:solidFill>
                <a:latin typeface="Comic Sans MS" panose="030F0702030302020204" pitchFamily="66" charset="0"/>
              </a:rPr>
              <a:t> </a:t>
            </a:r>
          </a:p>
          <a:p>
            <a:pPr marL="0" indent="0">
              <a:buNone/>
            </a:pPr>
            <a:r>
              <a:rPr lang="en-GB" sz="3000" dirty="0" smtClean="0">
                <a:solidFill>
                  <a:srgbClr val="002060"/>
                </a:solidFill>
                <a:latin typeface="Comic Sans MS" panose="030F0702030302020204" pitchFamily="66" charset="0"/>
              </a:rPr>
              <a:t>for </a:t>
            </a:r>
            <a:r>
              <a:rPr lang="en-GB" sz="3000" dirty="0">
                <a:solidFill>
                  <a:srgbClr val="002060"/>
                </a:solidFill>
                <a:latin typeface="Comic Sans MS" panose="030F0702030302020204" pitchFamily="66" charset="0"/>
              </a:rPr>
              <a:t>reading, homework, talking in your home </a:t>
            </a:r>
            <a:r>
              <a:rPr lang="en-GB" sz="3000" dirty="0" smtClean="0">
                <a:solidFill>
                  <a:srgbClr val="002060"/>
                </a:solidFill>
                <a:latin typeface="Comic Sans MS" panose="030F0702030302020204" pitchFamily="66" charset="0"/>
              </a:rPr>
              <a:t>language.</a:t>
            </a:r>
          </a:p>
          <a:p>
            <a:pPr marL="0" indent="0">
              <a:buNone/>
            </a:pPr>
            <a:endParaRPr lang="en-GB" sz="1000" dirty="0" smtClean="0">
              <a:solidFill>
                <a:srgbClr val="002060"/>
              </a:solidFill>
              <a:latin typeface="Comic Sans MS" panose="030F0702030302020204" pitchFamily="66" charset="0"/>
            </a:endParaRPr>
          </a:p>
          <a:p>
            <a:pPr marL="0" indent="0">
              <a:buNone/>
            </a:pPr>
            <a:r>
              <a:rPr lang="en-GB" sz="3000" dirty="0" smtClean="0">
                <a:solidFill>
                  <a:srgbClr val="0070C0"/>
                </a:solidFill>
                <a:latin typeface="Comic Sans MS" panose="030F0702030302020204" pitchFamily="66" charset="0"/>
              </a:rPr>
              <a:t>Establishing a clear routine early on will </a:t>
            </a:r>
            <a:r>
              <a:rPr lang="en-GB" sz="3000" dirty="0">
                <a:solidFill>
                  <a:srgbClr val="0070C0"/>
                </a:solidFill>
                <a:latin typeface="Comic Sans MS" panose="030F0702030302020204" pitchFamily="66" charset="0"/>
              </a:rPr>
              <a:t>help your child to cope with homework as they get older. </a:t>
            </a:r>
          </a:p>
          <a:p>
            <a:endParaRPr lang="en-GB" dirty="0"/>
          </a:p>
        </p:txBody>
      </p:sp>
    </p:spTree>
    <p:extLst>
      <p:ext uri="{BB962C8B-B14F-4D97-AF65-F5344CB8AC3E}">
        <p14:creationId xmlns:p14="http://schemas.microsoft.com/office/powerpoint/2010/main" val="287274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Kat green, </a:t>
            </a:r>
            <a:r>
              <a:rPr lang="en-GB" dirty="0" err="1" smtClean="0"/>
              <a:t>Headteacher</a:t>
            </a:r>
            <a:r>
              <a:rPr lang="en-GB" dirty="0" smtClean="0"/>
              <a:t>, Trafalgar Infant School</a:t>
            </a:r>
            <a:endParaRPr lang="en-GB" dirty="0"/>
          </a:p>
        </p:txBody>
      </p:sp>
      <p:sp>
        <p:nvSpPr>
          <p:cNvPr id="3" name="Content Placeholder 2"/>
          <p:cNvSpPr>
            <a:spLocks noGrp="1"/>
          </p:cNvSpPr>
          <p:nvPr>
            <p:ph idx="1"/>
          </p:nvPr>
        </p:nvSpPr>
        <p:spPr>
          <a:xfrm>
            <a:off x="205447" y="1828800"/>
            <a:ext cx="8728435" cy="3871720"/>
          </a:xfrm>
        </p:spPr>
        <p:txBody>
          <a:bodyPr/>
          <a:lstStyle/>
          <a:p>
            <a:r>
              <a:rPr lang="en-GB" sz="3000" dirty="0">
                <a:solidFill>
                  <a:srgbClr val="0070C0"/>
                </a:solidFill>
                <a:latin typeface="Comic Sans MS" panose="030F0702030302020204" pitchFamily="66" charset="0"/>
              </a:rPr>
              <a:t>A word about the English Education system and what is expected of parents </a:t>
            </a:r>
            <a:endParaRPr lang="en-GB" sz="3000" dirty="0" smtClean="0">
              <a:solidFill>
                <a:srgbClr val="0070C0"/>
              </a:solidFill>
              <a:latin typeface="Comic Sans MS" panose="030F0702030302020204" pitchFamily="66" charset="0"/>
            </a:endParaRPr>
          </a:p>
          <a:p>
            <a:pPr marL="0" indent="0">
              <a:buNone/>
            </a:pPr>
            <a:endParaRPr lang="en-GB" sz="1000" dirty="0" smtClean="0">
              <a:solidFill>
                <a:srgbClr val="0070C0"/>
              </a:solidFill>
              <a:latin typeface="Comic Sans MS" panose="030F0702030302020204" pitchFamily="66" charset="0"/>
            </a:endParaRPr>
          </a:p>
          <a:p>
            <a:r>
              <a:rPr lang="en-GB" sz="3000" dirty="0" smtClean="0">
                <a:solidFill>
                  <a:srgbClr val="002060"/>
                </a:solidFill>
                <a:latin typeface="Comic Sans MS" panose="030F0702030302020204" pitchFamily="66" charset="0"/>
              </a:rPr>
              <a:t>Getting involved in school life</a:t>
            </a:r>
            <a:endParaRPr lang="en-GB" sz="3000" dirty="0">
              <a:solidFill>
                <a:srgbClr val="002060"/>
              </a:solidFill>
              <a:latin typeface="Comic Sans MS" panose="030F0702030302020204" pitchFamily="66" charset="0"/>
            </a:endParaRPr>
          </a:p>
          <a:p>
            <a:endParaRPr lang="en-GB" dirty="0"/>
          </a:p>
        </p:txBody>
      </p:sp>
    </p:spTree>
    <p:extLst>
      <p:ext uri="{BB962C8B-B14F-4D97-AF65-F5344CB8AC3E}">
        <p14:creationId xmlns:p14="http://schemas.microsoft.com/office/powerpoint/2010/main" val="2448989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West Sussex Ethnic Minority Team </a:t>
            </a:r>
            <a:endParaRPr lang="en-GB" dirty="0"/>
          </a:p>
        </p:txBody>
      </p:sp>
      <p:sp>
        <p:nvSpPr>
          <p:cNvPr id="3" name="Content Placeholder 2"/>
          <p:cNvSpPr>
            <a:spLocks noGrp="1"/>
          </p:cNvSpPr>
          <p:nvPr>
            <p:ph idx="1"/>
          </p:nvPr>
        </p:nvSpPr>
        <p:spPr>
          <a:xfrm>
            <a:off x="205447" y="1813034"/>
            <a:ext cx="8728435" cy="3887486"/>
          </a:xfrm>
        </p:spPr>
        <p:txBody>
          <a:bodyPr/>
          <a:lstStyle/>
          <a:p>
            <a:r>
              <a:rPr lang="en-GB" sz="4800" dirty="0" smtClean="0">
                <a:solidFill>
                  <a:srgbClr val="0070C0"/>
                </a:solidFill>
                <a:latin typeface="Comic Sans MS" panose="030F0702030302020204" pitchFamily="66" charset="0"/>
              </a:rPr>
              <a:t>What do we do as a team</a:t>
            </a:r>
          </a:p>
          <a:p>
            <a:endParaRPr lang="en-GB" sz="1200" dirty="0" smtClean="0">
              <a:solidFill>
                <a:srgbClr val="0070C0"/>
              </a:solidFill>
              <a:latin typeface="Comic Sans MS" panose="030F0702030302020204" pitchFamily="66" charset="0"/>
            </a:endParaRPr>
          </a:p>
          <a:p>
            <a:r>
              <a:rPr lang="en-GB" sz="4800" dirty="0" smtClean="0">
                <a:solidFill>
                  <a:srgbClr val="002060"/>
                </a:solidFill>
                <a:latin typeface="Comic Sans MS" panose="030F0702030302020204" pitchFamily="66" charset="0"/>
              </a:rPr>
              <a:t>Roles within the team</a:t>
            </a:r>
          </a:p>
          <a:p>
            <a:pPr marL="0" indent="0">
              <a:buNone/>
            </a:pPr>
            <a:endParaRPr lang="en-GB" dirty="0">
              <a:solidFill>
                <a:srgbClr val="0070C0"/>
              </a:solidFill>
              <a:latin typeface="Comic Sans MS" panose="030F0702030302020204" pitchFamily="66" charset="0"/>
            </a:endParaRPr>
          </a:p>
        </p:txBody>
      </p:sp>
    </p:spTree>
    <p:extLst>
      <p:ext uri="{BB962C8B-B14F-4D97-AF65-F5344CB8AC3E}">
        <p14:creationId xmlns:p14="http://schemas.microsoft.com/office/powerpoint/2010/main" val="2973163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library service </a:t>
            </a:r>
            <a:endParaRPr lang="en-GB" dirty="0"/>
          </a:p>
        </p:txBody>
      </p:sp>
      <p:sp>
        <p:nvSpPr>
          <p:cNvPr id="3" name="Content Placeholder 2"/>
          <p:cNvSpPr>
            <a:spLocks noGrp="1"/>
          </p:cNvSpPr>
          <p:nvPr>
            <p:ph idx="1"/>
          </p:nvPr>
        </p:nvSpPr>
        <p:spPr/>
        <p:txBody>
          <a:bodyPr/>
          <a:lstStyle/>
          <a:p>
            <a:endParaRPr lang="en-GB" dirty="0" smtClean="0"/>
          </a:p>
          <a:p>
            <a:pPr>
              <a:spcAft>
                <a:spcPts val="1200"/>
              </a:spcAft>
            </a:pPr>
            <a:r>
              <a:rPr lang="en-GB" sz="3000" dirty="0" smtClean="0">
                <a:solidFill>
                  <a:srgbClr val="0070C0"/>
                </a:solidFill>
                <a:latin typeface="Comic Sans MS" panose="030F0702030302020204" pitchFamily="66" charset="0"/>
              </a:rPr>
              <a:t>Fiction and non-fiction books  - free to borrow</a:t>
            </a:r>
          </a:p>
          <a:p>
            <a:pPr>
              <a:spcAft>
                <a:spcPts val="1200"/>
              </a:spcAft>
            </a:pPr>
            <a:r>
              <a:rPr lang="en-GB" sz="3000" dirty="0" smtClean="0">
                <a:solidFill>
                  <a:srgbClr val="002060"/>
                </a:solidFill>
                <a:latin typeface="Comic Sans MS" panose="030F0702030302020204" pitchFamily="66" charset="0"/>
              </a:rPr>
              <a:t>Dual language books</a:t>
            </a:r>
          </a:p>
          <a:p>
            <a:pPr>
              <a:spcAft>
                <a:spcPts val="1200"/>
              </a:spcAft>
            </a:pPr>
            <a:r>
              <a:rPr lang="en-GB" sz="3000" dirty="0" smtClean="0">
                <a:solidFill>
                  <a:srgbClr val="0070C0"/>
                </a:solidFill>
                <a:latin typeface="Comic Sans MS" panose="030F0702030302020204" pitchFamily="66" charset="0"/>
              </a:rPr>
              <a:t>Audio books </a:t>
            </a:r>
          </a:p>
          <a:p>
            <a:pPr>
              <a:spcAft>
                <a:spcPts val="1200"/>
              </a:spcAft>
            </a:pPr>
            <a:r>
              <a:rPr lang="en-GB" sz="3000" dirty="0" smtClean="0">
                <a:solidFill>
                  <a:srgbClr val="002060"/>
                </a:solidFill>
                <a:latin typeface="Comic Sans MS" panose="030F0702030302020204" pitchFamily="66" charset="0"/>
              </a:rPr>
              <a:t>How to join your local library </a:t>
            </a:r>
          </a:p>
          <a:p>
            <a:endParaRPr lang="en-GB" dirty="0"/>
          </a:p>
        </p:txBody>
      </p:sp>
    </p:spTree>
    <p:extLst>
      <p:ext uri="{BB962C8B-B14F-4D97-AF65-F5344CB8AC3E}">
        <p14:creationId xmlns:p14="http://schemas.microsoft.com/office/powerpoint/2010/main" val="1925693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                          West Sussex - the context</a:t>
            </a:r>
            <a:endParaRPr lang="en-GB" dirty="0"/>
          </a:p>
        </p:txBody>
      </p:sp>
      <p:sp>
        <p:nvSpPr>
          <p:cNvPr id="3" name="Content Placeholder 2"/>
          <p:cNvSpPr>
            <a:spLocks noGrp="1"/>
          </p:cNvSpPr>
          <p:nvPr>
            <p:ph idx="1"/>
          </p:nvPr>
        </p:nvSpPr>
        <p:spPr>
          <a:xfrm>
            <a:off x="288574" y="2291937"/>
            <a:ext cx="8728435" cy="3812343"/>
          </a:xfrm>
        </p:spPr>
        <p:txBody>
          <a:bodyPr/>
          <a:lstStyle/>
          <a:p>
            <a:pPr>
              <a:spcAft>
                <a:spcPts val="1200"/>
              </a:spcAft>
            </a:pPr>
            <a:r>
              <a:rPr lang="en-GB" dirty="0" smtClean="0">
                <a:solidFill>
                  <a:srgbClr val="0070C0"/>
                </a:solidFill>
                <a:latin typeface="Comic Sans MS" panose="030F0702030302020204" pitchFamily="66" charset="0"/>
              </a:rPr>
              <a:t>How many pupils in West Sussex schools speak a language other than English (as a percentage)?</a:t>
            </a:r>
          </a:p>
          <a:p>
            <a:pPr>
              <a:spcAft>
                <a:spcPts val="1200"/>
              </a:spcAft>
            </a:pPr>
            <a:r>
              <a:rPr lang="en-GB" dirty="0" smtClean="0">
                <a:solidFill>
                  <a:srgbClr val="002060"/>
                </a:solidFill>
                <a:latin typeface="Comic Sans MS" panose="030F0702030302020204" pitchFamily="66" charset="0"/>
              </a:rPr>
              <a:t>How many languages are spoken by children and young people in West Sussex schools?</a:t>
            </a:r>
          </a:p>
          <a:p>
            <a:pPr>
              <a:spcAft>
                <a:spcPts val="1200"/>
              </a:spcAft>
            </a:pPr>
            <a:r>
              <a:rPr lang="en-GB" dirty="0" smtClean="0">
                <a:solidFill>
                  <a:srgbClr val="0070C0"/>
                </a:solidFill>
                <a:latin typeface="Comic Sans MS" panose="030F0702030302020204" pitchFamily="66" charset="0"/>
              </a:rPr>
              <a:t>What are the five most widely spoken languages (other than English) within the county?</a:t>
            </a:r>
            <a:endParaRPr lang="en-GB" dirty="0">
              <a:solidFill>
                <a:srgbClr val="0070C0"/>
              </a:solidFill>
              <a:latin typeface="Comic Sans MS" panose="030F0702030302020204" pitchFamily="66" charset="0"/>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39" t="-547" r="931" b="30400"/>
          <a:stretch/>
        </p:blipFill>
        <p:spPr bwMode="auto">
          <a:xfrm>
            <a:off x="0" y="0"/>
            <a:ext cx="2975065" cy="206439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1795820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can you as parents to support your child’s education?</a:t>
            </a:r>
            <a:endParaRPr lang="en-GB" dirty="0"/>
          </a:p>
        </p:txBody>
      </p:sp>
      <p:sp>
        <p:nvSpPr>
          <p:cNvPr id="3" name="Content Placeholder 2"/>
          <p:cNvSpPr>
            <a:spLocks noGrp="1"/>
          </p:cNvSpPr>
          <p:nvPr>
            <p:ph idx="1"/>
          </p:nvPr>
        </p:nvSpPr>
        <p:spPr>
          <a:xfrm>
            <a:off x="205447" y="1369577"/>
            <a:ext cx="8728435" cy="4794739"/>
          </a:xfrm>
        </p:spPr>
        <p:txBody>
          <a:bodyPr>
            <a:normAutofit/>
          </a:bodyPr>
          <a:lstStyle/>
          <a:p>
            <a:pPr>
              <a:spcAft>
                <a:spcPts val="1200"/>
              </a:spcAft>
            </a:pPr>
            <a:r>
              <a:rPr lang="en-GB" sz="3000" b="1" dirty="0" smtClean="0">
                <a:solidFill>
                  <a:srgbClr val="0070C0"/>
                </a:solidFill>
                <a:latin typeface="Comic Sans MS" panose="030F0702030302020204" pitchFamily="66" charset="0"/>
              </a:rPr>
              <a:t>Bell Foundation </a:t>
            </a:r>
            <a:r>
              <a:rPr lang="en-GB" sz="3000" dirty="0" smtClean="0">
                <a:solidFill>
                  <a:srgbClr val="0070C0"/>
                </a:solidFill>
                <a:latin typeface="Comic Sans MS" panose="030F0702030302020204" pitchFamily="66" charset="0"/>
              </a:rPr>
              <a:t>website – show tabs and how to change languages </a:t>
            </a:r>
          </a:p>
          <a:p>
            <a:pPr>
              <a:spcAft>
                <a:spcPts val="1200"/>
              </a:spcAft>
            </a:pPr>
            <a:r>
              <a:rPr lang="en-GB" sz="3000" b="1" dirty="0" smtClean="0">
                <a:solidFill>
                  <a:srgbClr val="002060"/>
                </a:solidFill>
                <a:latin typeface="Comic Sans MS" panose="030F0702030302020204" pitchFamily="66" charset="0"/>
              </a:rPr>
              <a:t>British Council (for parents/ for children) </a:t>
            </a:r>
            <a:r>
              <a:rPr lang="en-GB" sz="3000" dirty="0" smtClean="0">
                <a:solidFill>
                  <a:srgbClr val="002060"/>
                </a:solidFill>
                <a:latin typeface="Comic Sans MS" panose="030F0702030302020204" pitchFamily="66" charset="0"/>
              </a:rPr>
              <a:t>– how to help you child with their English – targeted games and activities </a:t>
            </a:r>
          </a:p>
          <a:p>
            <a:r>
              <a:rPr lang="en-GB" sz="3000" dirty="0" smtClean="0">
                <a:solidFill>
                  <a:srgbClr val="0070C0"/>
                </a:solidFill>
                <a:latin typeface="Comic Sans MS" panose="030F0702030302020204" pitchFamily="66" charset="0"/>
              </a:rPr>
              <a:t>The School Run – helps parents understand what their primary aged child is learning at school, for skill practice it provides activities and worksheets.</a:t>
            </a:r>
            <a:endParaRPr lang="en-GB" sz="3000" dirty="0">
              <a:solidFill>
                <a:srgbClr val="0070C0"/>
              </a:solidFill>
              <a:latin typeface="Comic Sans MS" panose="030F0702030302020204" pitchFamily="66" charset="0"/>
            </a:endParaRPr>
          </a:p>
        </p:txBody>
      </p:sp>
    </p:spTree>
    <p:extLst>
      <p:ext uri="{BB962C8B-B14F-4D97-AF65-F5344CB8AC3E}">
        <p14:creationId xmlns:p14="http://schemas.microsoft.com/office/powerpoint/2010/main" val="127144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6875" y="294968"/>
            <a:ext cx="4727575" cy="5442155"/>
          </a:xfrm>
          <a:ln>
            <a:solidFill>
              <a:schemeClr val="accent1"/>
            </a:solidFill>
          </a:ln>
        </p:spPr>
        <p:txBody>
          <a:bodyPr>
            <a:normAutofit lnSpcReduction="10000"/>
          </a:bodyPr>
          <a:lstStyle/>
          <a:p>
            <a:pPr>
              <a:spcAft>
                <a:spcPts val="600"/>
              </a:spcAft>
            </a:pPr>
            <a:r>
              <a:rPr lang="en-GB" altLang="en-US" dirty="0" smtClean="0">
                <a:solidFill>
                  <a:srgbClr val="002060"/>
                </a:solidFill>
                <a:latin typeface="Arial" panose="020B0604020202020204" pitchFamily="34" charset="0"/>
                <a:ea typeface="Verdana" pitchFamily="34" charset="0"/>
                <a:cs typeface="Arial" panose="020B0604020202020204" pitchFamily="34" charset="0"/>
              </a:rPr>
              <a:t>Bilingual pupils make up around </a:t>
            </a:r>
            <a:r>
              <a:rPr lang="en-GB" altLang="en-US" b="1" dirty="0" smtClean="0">
                <a:solidFill>
                  <a:srgbClr val="002060"/>
                </a:solidFill>
                <a:latin typeface="Arial" panose="020B0604020202020204" pitchFamily="34" charset="0"/>
                <a:ea typeface="Verdana" pitchFamily="34" charset="0"/>
                <a:cs typeface="Arial" panose="020B0604020202020204" pitchFamily="34" charset="0"/>
              </a:rPr>
              <a:t>10%</a:t>
            </a:r>
            <a:r>
              <a:rPr lang="en-GB" altLang="en-US" dirty="0" smtClean="0">
                <a:solidFill>
                  <a:srgbClr val="002060"/>
                </a:solidFill>
                <a:latin typeface="Arial" panose="020B0604020202020204" pitchFamily="34" charset="0"/>
                <a:ea typeface="Verdana" pitchFamily="34" charset="0"/>
                <a:cs typeface="Arial" panose="020B0604020202020204" pitchFamily="34" charset="0"/>
              </a:rPr>
              <a:t> of the total school population in West Sussex.  </a:t>
            </a:r>
          </a:p>
          <a:p>
            <a:pPr>
              <a:spcAft>
                <a:spcPts val="600"/>
              </a:spcAft>
            </a:pPr>
            <a:r>
              <a:rPr lang="en-GB" altLang="en-US" dirty="0" smtClean="0">
                <a:solidFill>
                  <a:srgbClr val="0070C0"/>
                </a:solidFill>
                <a:latin typeface="Arial" panose="020B0604020202020204" pitchFamily="34" charset="0"/>
                <a:ea typeface="Verdana" pitchFamily="34" charset="0"/>
                <a:cs typeface="Arial" panose="020B0604020202020204" pitchFamily="34" charset="0"/>
              </a:rPr>
              <a:t>West Sussex schools have recorded entries of between </a:t>
            </a:r>
            <a:r>
              <a:rPr lang="en-GB" altLang="en-US" b="1" dirty="0" smtClean="0">
                <a:solidFill>
                  <a:srgbClr val="0070C0"/>
                </a:solidFill>
                <a:latin typeface="Arial" panose="020B0604020202020204" pitchFamily="34" charset="0"/>
                <a:ea typeface="Verdana" pitchFamily="34" charset="0"/>
                <a:cs typeface="Arial" panose="020B0604020202020204" pitchFamily="34" charset="0"/>
              </a:rPr>
              <a:t>150-160</a:t>
            </a:r>
            <a:r>
              <a:rPr lang="en-GB" altLang="en-US" dirty="0" smtClean="0">
                <a:solidFill>
                  <a:srgbClr val="0070C0"/>
                </a:solidFill>
                <a:latin typeface="Arial" panose="020B0604020202020204" pitchFamily="34" charset="0"/>
                <a:ea typeface="Verdana" pitchFamily="34" charset="0"/>
                <a:cs typeface="Arial" panose="020B0604020202020204" pitchFamily="34" charset="0"/>
              </a:rPr>
              <a:t> different language categories in the last few years.</a:t>
            </a:r>
          </a:p>
          <a:p>
            <a:pPr>
              <a:spcAft>
                <a:spcPts val="600"/>
              </a:spcAft>
            </a:pPr>
            <a:r>
              <a:rPr lang="en-GB" altLang="en-US" dirty="0" smtClean="0">
                <a:solidFill>
                  <a:srgbClr val="002060"/>
                </a:solidFill>
                <a:latin typeface="Arial" panose="020B0604020202020204" pitchFamily="34" charset="0"/>
                <a:ea typeface="Verdana" pitchFamily="34" charset="0"/>
                <a:cs typeface="Arial" panose="020B0604020202020204" pitchFamily="34" charset="0"/>
              </a:rPr>
              <a:t>Numbers of speakers of each language have ranged from </a:t>
            </a:r>
            <a:r>
              <a:rPr lang="en-GB" altLang="en-US" b="1" dirty="0" smtClean="0">
                <a:solidFill>
                  <a:srgbClr val="002060"/>
                </a:solidFill>
                <a:latin typeface="Arial" panose="020B0604020202020204" pitchFamily="34" charset="0"/>
                <a:ea typeface="Verdana" pitchFamily="34" charset="0"/>
                <a:cs typeface="Arial" panose="020B0604020202020204" pitchFamily="34" charset="0"/>
              </a:rPr>
              <a:t>1 </a:t>
            </a:r>
            <a:r>
              <a:rPr lang="en-GB" altLang="en-US" dirty="0" smtClean="0">
                <a:solidFill>
                  <a:srgbClr val="002060"/>
                </a:solidFill>
                <a:latin typeface="Arial" panose="020B0604020202020204" pitchFamily="34" charset="0"/>
                <a:ea typeface="Verdana" pitchFamily="34" charset="0"/>
                <a:cs typeface="Arial" panose="020B0604020202020204" pitchFamily="34" charset="0"/>
              </a:rPr>
              <a:t>to approximately </a:t>
            </a:r>
            <a:r>
              <a:rPr lang="en-GB" altLang="en-US" b="1" dirty="0" smtClean="0">
                <a:solidFill>
                  <a:srgbClr val="002060"/>
                </a:solidFill>
                <a:latin typeface="Arial" panose="020B0604020202020204" pitchFamily="34" charset="0"/>
                <a:ea typeface="Verdana" pitchFamily="34" charset="0"/>
                <a:cs typeface="Arial" panose="020B0604020202020204" pitchFamily="34" charset="0"/>
              </a:rPr>
              <a:t>1800</a:t>
            </a:r>
            <a:r>
              <a:rPr lang="en-GB" altLang="en-US" dirty="0" smtClean="0">
                <a:latin typeface="Arial" panose="020B0604020202020204" pitchFamily="34" charset="0"/>
                <a:ea typeface="Verdana" pitchFamily="34" charset="0"/>
                <a:cs typeface="Arial" panose="020B0604020202020204" pitchFamily="34" charset="0"/>
              </a:rPr>
              <a:t>.</a:t>
            </a:r>
          </a:p>
        </p:txBody>
      </p:sp>
      <p:pic>
        <p:nvPicPr>
          <p:cNvPr id="5" name="Picture 4" descr="hello-world-in-several-languages-md"/>
          <p:cNvPicPr preferRelativeResize="0">
            <a:picLocks noChangeArrowheads="1"/>
          </p:cNvPicPr>
          <p:nvPr/>
        </p:nvPicPr>
        <p:blipFill>
          <a:blip r:embed="rId3">
            <a:extLst>
              <a:ext uri="{28A0092B-C50C-407E-A947-70E740481C1C}">
                <a14:useLocalDpi xmlns:a14="http://schemas.microsoft.com/office/drawing/2010/main" val="0"/>
              </a:ext>
            </a:extLst>
          </a:blip>
          <a:srcRect t="7036" b="7036"/>
          <a:stretch>
            <a:fillRect/>
          </a:stretch>
        </p:blipFill>
        <p:spPr bwMode="auto">
          <a:xfrm>
            <a:off x="5443868" y="1469092"/>
            <a:ext cx="2865361" cy="2989910"/>
          </a:xfrm>
          <a:prstGeom prst="roundRect">
            <a:avLst>
              <a:gd name="adj" fmla="val 16667"/>
            </a:avLst>
          </a:prstGeom>
          <a:noFill/>
          <a:ln w="63500" algn="in">
            <a:solidFill>
              <a:srgbClr val="F2F2F2"/>
            </a:solidFill>
            <a:round/>
            <a:headEnd/>
            <a:tailEnd/>
          </a:ln>
          <a:effectLst>
            <a:outerShdw dist="99190" dir="3011666" algn="ctr" rotWithShape="0">
              <a:srgbClr val="B2B2B2">
                <a:alpha val="50000"/>
              </a:srgbClr>
            </a:outerShdw>
          </a:effectLst>
          <a:extLst>
            <a:ext uri="{909E8E84-426E-40DD-AFC4-6F175D3DCCD1}">
              <a14:hiddenFill xmlns:a14="http://schemas.microsoft.com/office/drawing/2010/main">
                <a:solidFill>
                  <a:schemeClr val="dk1">
                    <a:lumMod val="0"/>
                    <a:lumOff val="0"/>
                  </a:schemeClr>
                </a:solidFill>
              </a14:hiddenFill>
            </a:ext>
          </a:extLst>
        </p:spPr>
      </p:pic>
    </p:spTree>
    <p:extLst>
      <p:ext uri="{BB962C8B-B14F-4D97-AF65-F5344CB8AC3E}">
        <p14:creationId xmlns:p14="http://schemas.microsoft.com/office/powerpoint/2010/main" val="32951196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432" y="23334"/>
            <a:ext cx="8170608" cy="1152324"/>
          </a:xfrm>
        </p:spPr>
        <p:txBody>
          <a:bodyPr>
            <a:normAutofit/>
          </a:bodyPr>
          <a:lstStyle/>
          <a:p>
            <a:pPr lvl="0" algn="l">
              <a:spcBef>
                <a:spcPct val="50000"/>
              </a:spcBef>
            </a:pPr>
            <a:r>
              <a:rPr lang="en-GB" sz="2800" b="1" dirty="0">
                <a:latin typeface="Arial" panose="020B0604020202020204" pitchFamily="34" charset="0"/>
                <a:ea typeface="Verdana" pitchFamily="34" charset="0"/>
                <a:cs typeface="Arial" panose="020B0604020202020204" pitchFamily="34" charset="0"/>
              </a:rPr>
              <a:t>Languages spoken by </a:t>
            </a:r>
            <a:r>
              <a:rPr lang="en-GB" sz="2800" b="1" dirty="0" smtClean="0">
                <a:latin typeface="Arial" panose="020B0604020202020204" pitchFamily="34" charset="0"/>
                <a:ea typeface="Verdana" pitchFamily="34" charset="0"/>
                <a:cs typeface="Arial" panose="020B0604020202020204" pitchFamily="34" charset="0"/>
              </a:rPr>
              <a:t>pupils in </a:t>
            </a:r>
            <a:r>
              <a:rPr lang="en-GB" sz="2800" b="1" dirty="0">
                <a:latin typeface="Arial" panose="020B0604020202020204" pitchFamily="34" charset="0"/>
                <a:ea typeface="Verdana" pitchFamily="34" charset="0"/>
                <a:cs typeface="Arial" panose="020B0604020202020204" pitchFamily="34" charset="0"/>
              </a:rPr>
              <a:t>West </a:t>
            </a:r>
            <a:r>
              <a:rPr lang="en-GB" sz="2800" b="1" dirty="0" smtClean="0">
                <a:latin typeface="Arial" panose="020B0604020202020204" pitchFamily="34" charset="0"/>
                <a:ea typeface="Verdana" pitchFamily="34" charset="0"/>
                <a:cs typeface="Arial" panose="020B0604020202020204" pitchFamily="34" charset="0"/>
              </a:rPr>
              <a:t>Sussex </a:t>
            </a:r>
            <a:r>
              <a:rPr lang="en-GB" sz="2800" i="1" dirty="0" smtClean="0">
                <a:latin typeface="Arial" panose="020B0604020202020204" pitchFamily="34" charset="0"/>
                <a:ea typeface="+mn-ea"/>
                <a:cs typeface="Arial" panose="020B0604020202020204" pitchFamily="34" charset="0"/>
              </a:rPr>
              <a:t>(in </a:t>
            </a:r>
            <a:r>
              <a:rPr lang="en-GB" sz="2800" i="1" dirty="0">
                <a:latin typeface="Arial" panose="020B0604020202020204" pitchFamily="34" charset="0"/>
                <a:ea typeface="+mn-ea"/>
                <a:cs typeface="Arial" panose="020B0604020202020204" pitchFamily="34" charset="0"/>
              </a:rPr>
              <a:t>descending </a:t>
            </a:r>
            <a:r>
              <a:rPr lang="en-GB" sz="2800" i="1" dirty="0" smtClean="0">
                <a:latin typeface="Arial" panose="020B0604020202020204" pitchFamily="34" charset="0"/>
                <a:ea typeface="+mn-ea"/>
                <a:cs typeface="Arial" panose="020B0604020202020204" pitchFamily="34" charset="0"/>
              </a:rPr>
              <a:t>order), </a:t>
            </a:r>
            <a:r>
              <a:rPr lang="en-GB" sz="2800" dirty="0" smtClean="0">
                <a:latin typeface="Arial" panose="020B0604020202020204" pitchFamily="34" charset="0"/>
                <a:ea typeface="+mn-ea"/>
                <a:cs typeface="Arial" panose="020B0604020202020204" pitchFamily="34" charset="0"/>
              </a:rPr>
              <a:t>2018</a:t>
            </a:r>
            <a:endParaRPr lang="en-GB" sz="2800" dirty="0">
              <a:latin typeface="Arial" panose="020B0604020202020204" pitchFamily="34" charset="0"/>
              <a:ea typeface="Verdana"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427680604"/>
              </p:ext>
            </p:extLst>
          </p:nvPr>
        </p:nvGraphicFramePr>
        <p:xfrm>
          <a:off x="619432" y="1061883"/>
          <a:ext cx="7905136" cy="4894545"/>
        </p:xfrm>
        <a:graphic>
          <a:graphicData uri="http://schemas.openxmlformats.org/drawingml/2006/table">
            <a:tbl>
              <a:tblPr firstRow="1" firstCol="1" bandRow="1">
                <a:tableStyleId>{5C22544A-7EE6-4342-B048-85BDC9FD1C3A}</a:tableStyleId>
              </a:tblPr>
              <a:tblGrid>
                <a:gridCol w="632824">
                  <a:extLst>
                    <a:ext uri="{9D8B030D-6E8A-4147-A177-3AD203B41FA5}">
                      <a16:colId xmlns:a16="http://schemas.microsoft.com/office/drawing/2014/main" val="20000"/>
                    </a:ext>
                  </a:extLst>
                </a:gridCol>
                <a:gridCol w="3959948">
                  <a:extLst>
                    <a:ext uri="{9D8B030D-6E8A-4147-A177-3AD203B41FA5}">
                      <a16:colId xmlns:a16="http://schemas.microsoft.com/office/drawing/2014/main" val="20001"/>
                    </a:ext>
                  </a:extLst>
                </a:gridCol>
                <a:gridCol w="3312364">
                  <a:extLst>
                    <a:ext uri="{9D8B030D-6E8A-4147-A177-3AD203B41FA5}">
                      <a16:colId xmlns:a16="http://schemas.microsoft.com/office/drawing/2014/main" val="20002"/>
                    </a:ext>
                  </a:extLst>
                </a:gridCol>
              </a:tblGrid>
              <a:tr h="694570">
                <a:tc>
                  <a:txBody>
                    <a:bodyPr/>
                    <a:lstStyle/>
                    <a:p>
                      <a:endParaRPr lang="en-GB" sz="2200" dirty="0">
                        <a:effectLst/>
                        <a:latin typeface="Times New Roman"/>
                      </a:endParaRPr>
                    </a:p>
                  </a:txBody>
                  <a:tcPr marL="68580" marR="68580" marT="0" marB="0" anchor="b"/>
                </a:tc>
                <a:tc>
                  <a:txBody>
                    <a:bodyPr/>
                    <a:lstStyle/>
                    <a:p>
                      <a:pPr algn="ctr">
                        <a:spcAft>
                          <a:spcPts val="0"/>
                        </a:spcAft>
                      </a:pPr>
                      <a:r>
                        <a:rPr lang="en-GB" sz="2800" dirty="0">
                          <a:effectLst/>
                          <a:latin typeface="Arial" panose="020B0604020202020204" pitchFamily="34" charset="0"/>
                          <a:cs typeface="Arial" panose="020B0604020202020204" pitchFamily="34" charset="0"/>
                        </a:rPr>
                        <a:t>Language WS</a:t>
                      </a:r>
                      <a:endParaRPr lang="en-GB" sz="28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spcAft>
                          <a:spcPts val="0"/>
                        </a:spcAft>
                      </a:pPr>
                      <a:r>
                        <a:rPr lang="en-GB" sz="2800" dirty="0" smtClean="0">
                          <a:effectLst/>
                          <a:latin typeface="Arial" panose="020B0604020202020204" pitchFamily="34" charset="0"/>
                          <a:cs typeface="Arial" panose="020B0604020202020204" pitchFamily="34" charset="0"/>
                        </a:rPr>
                        <a:t>Numbers</a:t>
                      </a:r>
                      <a:r>
                        <a:rPr lang="en-GB" sz="2800" dirty="0">
                          <a:effectLst/>
                          <a:latin typeface="Arial" panose="020B0604020202020204" pitchFamily="34" charset="0"/>
                          <a:cs typeface="Arial" panose="020B0604020202020204" pitchFamily="34" charset="0"/>
                        </a:rPr>
                        <a:t>,</a:t>
                      </a:r>
                      <a:r>
                        <a:rPr lang="en-GB" sz="2800" dirty="0" smtClean="0">
                          <a:effectLst/>
                          <a:latin typeface="Arial" panose="020B0604020202020204" pitchFamily="34" charset="0"/>
                          <a:cs typeface="Arial" panose="020B0604020202020204" pitchFamily="34" charset="0"/>
                        </a:rPr>
                        <a:t> </a:t>
                      </a:r>
                      <a:r>
                        <a:rPr lang="en-GB" sz="2800" dirty="0">
                          <a:effectLst/>
                          <a:latin typeface="Arial" panose="020B0604020202020204" pitchFamily="34" charset="0"/>
                          <a:cs typeface="Arial" panose="020B0604020202020204" pitchFamily="34" charset="0"/>
                        </a:rPr>
                        <a:t>2018</a:t>
                      </a:r>
                      <a:endParaRPr lang="en-GB" sz="2800" dirty="0">
                        <a:effectLst/>
                        <a:latin typeface="Arial" panose="020B0604020202020204" pitchFamily="34" charset="0"/>
                        <a:ea typeface="Calibri"/>
                        <a:cs typeface="Arial" panose="020B0604020202020204" pitchFamily="34" charset="0"/>
                      </a:endParaRPr>
                    </a:p>
                  </a:txBody>
                  <a:tcPr marL="68580" marR="68580" marT="0" marB="0" anchor="ctr"/>
                </a:tc>
                <a:extLst>
                  <a:ext uri="{0D108BD9-81ED-4DB2-BD59-A6C34878D82A}">
                    <a16:rowId xmlns:a16="http://schemas.microsoft.com/office/drawing/2014/main" val="10000"/>
                  </a:ext>
                </a:extLst>
              </a:tr>
              <a:tr h="405670">
                <a:tc>
                  <a:txBody>
                    <a:bodyPr/>
                    <a:lstStyle/>
                    <a:p>
                      <a:pPr algn="r">
                        <a:spcAft>
                          <a:spcPts val="0"/>
                        </a:spcAft>
                      </a:pPr>
                      <a:r>
                        <a:rPr lang="en-GB" sz="2600" dirty="0">
                          <a:effectLst/>
                        </a:rPr>
                        <a:t>1</a:t>
                      </a:r>
                      <a:endParaRPr lang="en-GB" sz="2600" dirty="0">
                        <a:effectLst/>
                        <a:latin typeface="Calibri"/>
                        <a:ea typeface="Calibri"/>
                        <a:cs typeface="Times New Roman"/>
                      </a:endParaRPr>
                    </a:p>
                  </a:txBody>
                  <a:tcPr marL="68580" marR="68580" marT="0" marB="0" anchor="b"/>
                </a:tc>
                <a:tc>
                  <a:txBody>
                    <a:bodyPr/>
                    <a:lstStyle/>
                    <a:p>
                      <a:pPr>
                        <a:spcAft>
                          <a:spcPts val="0"/>
                        </a:spcAft>
                      </a:pPr>
                      <a:r>
                        <a:rPr lang="en-GB" sz="2600" b="1" dirty="0">
                          <a:effectLst/>
                          <a:latin typeface="Arial" panose="020B0604020202020204" pitchFamily="34" charset="0"/>
                          <a:cs typeface="Arial" panose="020B0604020202020204" pitchFamily="34" charset="0"/>
                        </a:rPr>
                        <a:t>Polish</a:t>
                      </a:r>
                      <a:endParaRPr lang="en-GB" sz="2600" b="1" dirty="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algn="ctr">
                        <a:spcAft>
                          <a:spcPts val="0"/>
                        </a:spcAft>
                      </a:pPr>
                      <a:r>
                        <a:rPr lang="en-GB" sz="2600" b="1" dirty="0">
                          <a:effectLst/>
                          <a:latin typeface="Arial" panose="020B0604020202020204" pitchFamily="34" charset="0"/>
                          <a:cs typeface="Arial" panose="020B0604020202020204" pitchFamily="34" charset="0"/>
                        </a:rPr>
                        <a:t>1823</a:t>
                      </a:r>
                      <a:endParaRPr lang="en-GB" sz="2600" b="1" dirty="0">
                        <a:effectLst/>
                        <a:latin typeface="Arial" panose="020B0604020202020204" pitchFamily="34" charset="0"/>
                        <a:ea typeface="Calibri"/>
                        <a:cs typeface="Arial" panose="020B0604020202020204" pitchFamily="34" charset="0"/>
                      </a:endParaRPr>
                    </a:p>
                  </a:txBody>
                  <a:tcPr marL="68580" marR="68580" marT="0" marB="0" anchor="b"/>
                </a:tc>
                <a:extLst>
                  <a:ext uri="{0D108BD9-81ED-4DB2-BD59-A6C34878D82A}">
                    <a16:rowId xmlns:a16="http://schemas.microsoft.com/office/drawing/2014/main" val="10001"/>
                  </a:ext>
                </a:extLst>
              </a:tr>
              <a:tr h="405670">
                <a:tc>
                  <a:txBody>
                    <a:bodyPr/>
                    <a:lstStyle/>
                    <a:p>
                      <a:pPr algn="r">
                        <a:spcAft>
                          <a:spcPts val="0"/>
                        </a:spcAft>
                      </a:pPr>
                      <a:r>
                        <a:rPr lang="en-GB" sz="2600" dirty="0">
                          <a:effectLst/>
                        </a:rPr>
                        <a:t>2</a:t>
                      </a:r>
                      <a:endParaRPr lang="en-GB" sz="2600" dirty="0">
                        <a:effectLst/>
                        <a:latin typeface="Calibri"/>
                        <a:ea typeface="Calibri"/>
                        <a:cs typeface="Times New Roman"/>
                      </a:endParaRPr>
                    </a:p>
                  </a:txBody>
                  <a:tcPr marL="68580" marR="68580" marT="0" marB="0" anchor="b"/>
                </a:tc>
                <a:tc>
                  <a:txBody>
                    <a:bodyPr/>
                    <a:lstStyle/>
                    <a:p>
                      <a:pPr>
                        <a:spcAft>
                          <a:spcPts val="0"/>
                        </a:spcAft>
                      </a:pPr>
                      <a:r>
                        <a:rPr lang="en-GB" sz="2600" b="1" dirty="0">
                          <a:effectLst/>
                          <a:latin typeface="Arial" panose="020B0604020202020204" pitchFamily="34" charset="0"/>
                          <a:cs typeface="Arial" panose="020B0604020202020204" pitchFamily="34" charset="0"/>
                        </a:rPr>
                        <a:t>Urdu</a:t>
                      </a:r>
                      <a:endParaRPr lang="en-GB" sz="2600" b="1" dirty="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algn="ctr">
                        <a:spcAft>
                          <a:spcPts val="0"/>
                        </a:spcAft>
                      </a:pPr>
                      <a:r>
                        <a:rPr lang="en-GB" sz="2600" b="1" dirty="0">
                          <a:effectLst/>
                          <a:latin typeface="Arial" panose="020B0604020202020204" pitchFamily="34" charset="0"/>
                          <a:cs typeface="Arial" panose="020B0604020202020204" pitchFamily="34" charset="0"/>
                        </a:rPr>
                        <a:t>686</a:t>
                      </a:r>
                      <a:endParaRPr lang="en-GB" sz="2600" b="1" dirty="0">
                        <a:effectLst/>
                        <a:latin typeface="Arial" panose="020B0604020202020204" pitchFamily="34" charset="0"/>
                        <a:ea typeface="Calibri"/>
                        <a:cs typeface="Arial" panose="020B0604020202020204" pitchFamily="34" charset="0"/>
                      </a:endParaRPr>
                    </a:p>
                  </a:txBody>
                  <a:tcPr marL="68580" marR="68580" marT="0" marB="0" anchor="b"/>
                </a:tc>
                <a:extLst>
                  <a:ext uri="{0D108BD9-81ED-4DB2-BD59-A6C34878D82A}">
                    <a16:rowId xmlns:a16="http://schemas.microsoft.com/office/drawing/2014/main" val="10002"/>
                  </a:ext>
                </a:extLst>
              </a:tr>
              <a:tr h="405670">
                <a:tc>
                  <a:txBody>
                    <a:bodyPr/>
                    <a:lstStyle/>
                    <a:p>
                      <a:pPr algn="r">
                        <a:spcAft>
                          <a:spcPts val="0"/>
                        </a:spcAft>
                      </a:pPr>
                      <a:r>
                        <a:rPr lang="en-GB" sz="2600" dirty="0">
                          <a:effectLst/>
                        </a:rPr>
                        <a:t>3</a:t>
                      </a:r>
                      <a:endParaRPr lang="en-GB" sz="2600" dirty="0">
                        <a:effectLst/>
                        <a:latin typeface="Calibri"/>
                        <a:ea typeface="Calibri"/>
                        <a:cs typeface="Times New Roman"/>
                      </a:endParaRPr>
                    </a:p>
                  </a:txBody>
                  <a:tcPr marL="68580" marR="68580" marT="0" marB="0" anchor="b"/>
                </a:tc>
                <a:tc>
                  <a:txBody>
                    <a:bodyPr/>
                    <a:lstStyle/>
                    <a:p>
                      <a:pPr>
                        <a:spcAft>
                          <a:spcPts val="0"/>
                        </a:spcAft>
                      </a:pPr>
                      <a:r>
                        <a:rPr lang="en-GB" sz="2600" b="1" dirty="0">
                          <a:effectLst/>
                          <a:latin typeface="Arial" panose="020B0604020202020204" pitchFamily="34" charset="0"/>
                          <a:cs typeface="Arial" panose="020B0604020202020204" pitchFamily="34" charset="0"/>
                        </a:rPr>
                        <a:t>Portuguese</a:t>
                      </a:r>
                      <a:endParaRPr lang="en-GB" sz="2600" b="1" dirty="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algn="ctr">
                        <a:spcAft>
                          <a:spcPts val="0"/>
                        </a:spcAft>
                      </a:pPr>
                      <a:r>
                        <a:rPr lang="en-GB" sz="2600" b="1" dirty="0">
                          <a:effectLst/>
                          <a:latin typeface="Arial" panose="020B0604020202020204" pitchFamily="34" charset="0"/>
                          <a:cs typeface="Arial" panose="020B0604020202020204" pitchFamily="34" charset="0"/>
                        </a:rPr>
                        <a:t>640</a:t>
                      </a:r>
                      <a:endParaRPr lang="en-GB" sz="2600" b="1" dirty="0">
                        <a:effectLst/>
                        <a:latin typeface="Arial" panose="020B0604020202020204" pitchFamily="34" charset="0"/>
                        <a:ea typeface="Calibri"/>
                        <a:cs typeface="Arial" panose="020B0604020202020204" pitchFamily="34" charset="0"/>
                      </a:endParaRPr>
                    </a:p>
                  </a:txBody>
                  <a:tcPr marL="68580" marR="68580" marT="0" marB="0" anchor="b"/>
                </a:tc>
                <a:extLst>
                  <a:ext uri="{0D108BD9-81ED-4DB2-BD59-A6C34878D82A}">
                    <a16:rowId xmlns:a16="http://schemas.microsoft.com/office/drawing/2014/main" val="10003"/>
                  </a:ext>
                </a:extLst>
              </a:tr>
              <a:tr h="405670">
                <a:tc>
                  <a:txBody>
                    <a:bodyPr/>
                    <a:lstStyle/>
                    <a:p>
                      <a:pPr algn="r">
                        <a:spcAft>
                          <a:spcPts val="0"/>
                        </a:spcAft>
                      </a:pPr>
                      <a:r>
                        <a:rPr lang="en-GB" sz="2600" dirty="0">
                          <a:effectLst/>
                        </a:rPr>
                        <a:t>4</a:t>
                      </a:r>
                      <a:endParaRPr lang="en-GB" sz="2600" dirty="0">
                        <a:effectLst/>
                        <a:latin typeface="Calibri"/>
                        <a:ea typeface="Calibri"/>
                        <a:cs typeface="Times New Roman"/>
                      </a:endParaRPr>
                    </a:p>
                  </a:txBody>
                  <a:tcPr marL="68580" marR="68580" marT="0" marB="0" anchor="b"/>
                </a:tc>
                <a:tc>
                  <a:txBody>
                    <a:bodyPr/>
                    <a:lstStyle/>
                    <a:p>
                      <a:pPr>
                        <a:spcAft>
                          <a:spcPts val="0"/>
                        </a:spcAft>
                      </a:pPr>
                      <a:r>
                        <a:rPr lang="en-GB" sz="2600" b="1" dirty="0">
                          <a:effectLst/>
                          <a:latin typeface="Arial" panose="020B0604020202020204" pitchFamily="34" charset="0"/>
                          <a:cs typeface="Arial" panose="020B0604020202020204" pitchFamily="34" charset="0"/>
                        </a:rPr>
                        <a:t>Tamil</a:t>
                      </a:r>
                      <a:endParaRPr lang="en-GB" sz="2600" b="1" dirty="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algn="ctr">
                        <a:spcAft>
                          <a:spcPts val="0"/>
                        </a:spcAft>
                      </a:pPr>
                      <a:r>
                        <a:rPr lang="en-GB" sz="2600" b="1" dirty="0">
                          <a:effectLst/>
                          <a:latin typeface="Arial" panose="020B0604020202020204" pitchFamily="34" charset="0"/>
                          <a:cs typeface="Arial" panose="020B0604020202020204" pitchFamily="34" charset="0"/>
                        </a:rPr>
                        <a:t>543</a:t>
                      </a:r>
                      <a:endParaRPr lang="en-GB" sz="2600" b="1" dirty="0">
                        <a:effectLst/>
                        <a:latin typeface="Arial" panose="020B0604020202020204" pitchFamily="34" charset="0"/>
                        <a:ea typeface="Calibri"/>
                        <a:cs typeface="Arial" panose="020B0604020202020204" pitchFamily="34" charset="0"/>
                      </a:endParaRPr>
                    </a:p>
                  </a:txBody>
                  <a:tcPr marL="68580" marR="68580" marT="0" marB="0" anchor="b"/>
                </a:tc>
                <a:extLst>
                  <a:ext uri="{0D108BD9-81ED-4DB2-BD59-A6C34878D82A}">
                    <a16:rowId xmlns:a16="http://schemas.microsoft.com/office/drawing/2014/main" val="10004"/>
                  </a:ext>
                </a:extLst>
              </a:tr>
              <a:tr h="405670">
                <a:tc>
                  <a:txBody>
                    <a:bodyPr/>
                    <a:lstStyle/>
                    <a:p>
                      <a:pPr algn="r">
                        <a:spcAft>
                          <a:spcPts val="0"/>
                        </a:spcAft>
                      </a:pPr>
                      <a:r>
                        <a:rPr lang="en-GB" sz="2600" dirty="0">
                          <a:effectLst/>
                        </a:rPr>
                        <a:t>5</a:t>
                      </a:r>
                      <a:endParaRPr lang="en-GB" sz="2600" dirty="0">
                        <a:effectLst/>
                        <a:latin typeface="Calibri"/>
                        <a:ea typeface="Calibri"/>
                        <a:cs typeface="Times New Roman"/>
                      </a:endParaRPr>
                    </a:p>
                  </a:txBody>
                  <a:tcPr marL="68580" marR="68580" marT="0" marB="0" anchor="b"/>
                </a:tc>
                <a:tc>
                  <a:txBody>
                    <a:bodyPr/>
                    <a:lstStyle/>
                    <a:p>
                      <a:pPr>
                        <a:spcAft>
                          <a:spcPts val="0"/>
                        </a:spcAft>
                      </a:pPr>
                      <a:r>
                        <a:rPr lang="en-GB" sz="2600" b="1" dirty="0">
                          <a:effectLst/>
                          <a:latin typeface="Arial" panose="020B0604020202020204" pitchFamily="34" charset="0"/>
                          <a:cs typeface="Arial" panose="020B0604020202020204" pitchFamily="34" charset="0"/>
                        </a:rPr>
                        <a:t>Bengali</a:t>
                      </a:r>
                      <a:endParaRPr lang="en-GB" sz="2600" b="1" dirty="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algn="ctr">
                        <a:spcAft>
                          <a:spcPts val="0"/>
                        </a:spcAft>
                      </a:pPr>
                      <a:r>
                        <a:rPr lang="en-GB" sz="2600" b="1" dirty="0">
                          <a:effectLst/>
                          <a:latin typeface="Arial" panose="020B0604020202020204" pitchFamily="34" charset="0"/>
                          <a:cs typeface="Arial" panose="020B0604020202020204" pitchFamily="34" charset="0"/>
                        </a:rPr>
                        <a:t>541</a:t>
                      </a:r>
                      <a:endParaRPr lang="en-GB" sz="2600" b="1" dirty="0">
                        <a:effectLst/>
                        <a:latin typeface="Arial" panose="020B0604020202020204" pitchFamily="34" charset="0"/>
                        <a:ea typeface="Calibri"/>
                        <a:cs typeface="Arial" panose="020B0604020202020204" pitchFamily="34" charset="0"/>
                      </a:endParaRPr>
                    </a:p>
                  </a:txBody>
                  <a:tcPr marL="68580" marR="68580" marT="0" marB="0" anchor="b"/>
                </a:tc>
                <a:extLst>
                  <a:ext uri="{0D108BD9-81ED-4DB2-BD59-A6C34878D82A}">
                    <a16:rowId xmlns:a16="http://schemas.microsoft.com/office/drawing/2014/main" val="10005"/>
                  </a:ext>
                </a:extLst>
              </a:tr>
              <a:tr h="405670">
                <a:tc>
                  <a:txBody>
                    <a:bodyPr/>
                    <a:lstStyle/>
                    <a:p>
                      <a:pPr algn="r">
                        <a:spcAft>
                          <a:spcPts val="0"/>
                        </a:spcAft>
                      </a:pPr>
                      <a:r>
                        <a:rPr lang="en-GB" sz="2600" dirty="0">
                          <a:effectLst/>
                        </a:rPr>
                        <a:t>6</a:t>
                      </a:r>
                      <a:endParaRPr lang="en-GB" sz="2600" dirty="0">
                        <a:effectLst/>
                        <a:latin typeface="Calibri"/>
                        <a:ea typeface="Calibri"/>
                        <a:cs typeface="Times New Roman"/>
                      </a:endParaRPr>
                    </a:p>
                  </a:txBody>
                  <a:tcPr marL="68580" marR="68580" marT="0" marB="0" anchor="b"/>
                </a:tc>
                <a:tc>
                  <a:txBody>
                    <a:bodyPr/>
                    <a:lstStyle/>
                    <a:p>
                      <a:pPr>
                        <a:spcAft>
                          <a:spcPts val="0"/>
                        </a:spcAft>
                      </a:pPr>
                      <a:r>
                        <a:rPr lang="en-GB" sz="2600" b="1" dirty="0">
                          <a:effectLst/>
                          <a:latin typeface="Arial" panose="020B0604020202020204" pitchFamily="34" charset="0"/>
                          <a:cs typeface="Arial" panose="020B0604020202020204" pitchFamily="34" charset="0"/>
                        </a:rPr>
                        <a:t>Romanian</a:t>
                      </a:r>
                      <a:endParaRPr lang="en-GB" sz="2600" b="1" dirty="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algn="ctr">
                        <a:spcAft>
                          <a:spcPts val="0"/>
                        </a:spcAft>
                      </a:pPr>
                      <a:r>
                        <a:rPr lang="en-GB" sz="2600" b="1" dirty="0">
                          <a:effectLst/>
                          <a:latin typeface="Arial" panose="020B0604020202020204" pitchFamily="34" charset="0"/>
                          <a:cs typeface="Arial" panose="020B0604020202020204" pitchFamily="34" charset="0"/>
                        </a:rPr>
                        <a:t>409</a:t>
                      </a:r>
                      <a:endParaRPr lang="en-GB" sz="2600" b="1" dirty="0">
                        <a:effectLst/>
                        <a:latin typeface="Arial" panose="020B0604020202020204" pitchFamily="34" charset="0"/>
                        <a:ea typeface="Calibri"/>
                        <a:cs typeface="Arial" panose="020B0604020202020204" pitchFamily="34" charset="0"/>
                      </a:endParaRPr>
                    </a:p>
                  </a:txBody>
                  <a:tcPr marL="68580" marR="68580" marT="0" marB="0" anchor="b"/>
                </a:tc>
                <a:extLst>
                  <a:ext uri="{0D108BD9-81ED-4DB2-BD59-A6C34878D82A}">
                    <a16:rowId xmlns:a16="http://schemas.microsoft.com/office/drawing/2014/main" val="10006"/>
                  </a:ext>
                </a:extLst>
              </a:tr>
              <a:tr h="405670">
                <a:tc>
                  <a:txBody>
                    <a:bodyPr/>
                    <a:lstStyle/>
                    <a:p>
                      <a:pPr algn="r">
                        <a:spcAft>
                          <a:spcPts val="0"/>
                        </a:spcAft>
                      </a:pPr>
                      <a:r>
                        <a:rPr lang="en-GB" sz="2600" dirty="0">
                          <a:effectLst/>
                        </a:rPr>
                        <a:t>7</a:t>
                      </a:r>
                      <a:endParaRPr lang="en-GB" sz="2600" dirty="0">
                        <a:effectLst/>
                        <a:latin typeface="Calibri"/>
                        <a:ea typeface="Calibri"/>
                        <a:cs typeface="Times New Roman"/>
                      </a:endParaRPr>
                    </a:p>
                  </a:txBody>
                  <a:tcPr marL="68580" marR="68580" marT="0" marB="0" anchor="b"/>
                </a:tc>
                <a:tc>
                  <a:txBody>
                    <a:bodyPr/>
                    <a:lstStyle/>
                    <a:p>
                      <a:pPr>
                        <a:spcAft>
                          <a:spcPts val="0"/>
                        </a:spcAft>
                      </a:pPr>
                      <a:r>
                        <a:rPr lang="en-GB" sz="2600" b="1" dirty="0">
                          <a:effectLst/>
                          <a:latin typeface="Arial" panose="020B0604020202020204" pitchFamily="34" charset="0"/>
                          <a:cs typeface="Arial" panose="020B0604020202020204" pitchFamily="34" charset="0"/>
                        </a:rPr>
                        <a:t>Lithuanian</a:t>
                      </a:r>
                      <a:endParaRPr lang="en-GB" sz="2600" b="1" dirty="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algn="ctr">
                        <a:spcAft>
                          <a:spcPts val="0"/>
                        </a:spcAft>
                      </a:pPr>
                      <a:r>
                        <a:rPr lang="en-GB" sz="2600" b="1" dirty="0">
                          <a:effectLst/>
                          <a:latin typeface="Arial" panose="020B0604020202020204" pitchFamily="34" charset="0"/>
                          <a:cs typeface="Arial" panose="020B0604020202020204" pitchFamily="34" charset="0"/>
                        </a:rPr>
                        <a:t>405</a:t>
                      </a:r>
                      <a:endParaRPr lang="en-GB" sz="2600" b="1" dirty="0">
                        <a:effectLst/>
                        <a:latin typeface="Arial" panose="020B0604020202020204" pitchFamily="34" charset="0"/>
                        <a:ea typeface="Calibri"/>
                        <a:cs typeface="Arial" panose="020B0604020202020204" pitchFamily="34" charset="0"/>
                      </a:endParaRPr>
                    </a:p>
                  </a:txBody>
                  <a:tcPr marL="68580" marR="68580" marT="0" marB="0" anchor="b"/>
                </a:tc>
                <a:extLst>
                  <a:ext uri="{0D108BD9-81ED-4DB2-BD59-A6C34878D82A}">
                    <a16:rowId xmlns:a16="http://schemas.microsoft.com/office/drawing/2014/main" val="10007"/>
                  </a:ext>
                </a:extLst>
              </a:tr>
              <a:tr h="405670">
                <a:tc>
                  <a:txBody>
                    <a:bodyPr/>
                    <a:lstStyle/>
                    <a:p>
                      <a:pPr algn="r">
                        <a:spcAft>
                          <a:spcPts val="0"/>
                        </a:spcAft>
                      </a:pPr>
                      <a:r>
                        <a:rPr lang="en-GB" sz="2600" dirty="0">
                          <a:effectLst/>
                        </a:rPr>
                        <a:t>8</a:t>
                      </a:r>
                      <a:endParaRPr lang="en-GB" sz="2600" dirty="0">
                        <a:effectLst/>
                        <a:latin typeface="Calibri"/>
                        <a:ea typeface="Calibri"/>
                        <a:cs typeface="Times New Roman"/>
                      </a:endParaRPr>
                    </a:p>
                  </a:txBody>
                  <a:tcPr marL="68580" marR="68580" marT="0" marB="0" anchor="b"/>
                </a:tc>
                <a:tc>
                  <a:txBody>
                    <a:bodyPr/>
                    <a:lstStyle/>
                    <a:p>
                      <a:pPr>
                        <a:spcAft>
                          <a:spcPts val="0"/>
                        </a:spcAft>
                      </a:pPr>
                      <a:r>
                        <a:rPr lang="en-GB" sz="2600" b="1" dirty="0">
                          <a:effectLst/>
                          <a:latin typeface="Arial" panose="020B0604020202020204" pitchFamily="34" charset="0"/>
                          <a:cs typeface="Arial" panose="020B0604020202020204" pitchFamily="34" charset="0"/>
                        </a:rPr>
                        <a:t>Tagalog/Filipino</a:t>
                      </a:r>
                      <a:endParaRPr lang="en-GB" sz="2600" b="1" dirty="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algn="ctr">
                        <a:spcAft>
                          <a:spcPts val="0"/>
                        </a:spcAft>
                      </a:pPr>
                      <a:r>
                        <a:rPr lang="en-GB" sz="2600" b="1" dirty="0">
                          <a:effectLst/>
                          <a:latin typeface="Arial" panose="020B0604020202020204" pitchFamily="34" charset="0"/>
                          <a:cs typeface="Arial" panose="020B0604020202020204" pitchFamily="34" charset="0"/>
                        </a:rPr>
                        <a:t>363</a:t>
                      </a:r>
                      <a:endParaRPr lang="en-GB" sz="2600" b="1" dirty="0">
                        <a:effectLst/>
                        <a:latin typeface="Arial" panose="020B0604020202020204" pitchFamily="34" charset="0"/>
                        <a:ea typeface="Calibri"/>
                        <a:cs typeface="Arial" panose="020B0604020202020204" pitchFamily="34" charset="0"/>
                      </a:endParaRPr>
                    </a:p>
                  </a:txBody>
                  <a:tcPr marL="68580" marR="68580" marT="0" marB="0" anchor="b"/>
                </a:tc>
                <a:extLst>
                  <a:ext uri="{0D108BD9-81ED-4DB2-BD59-A6C34878D82A}">
                    <a16:rowId xmlns:a16="http://schemas.microsoft.com/office/drawing/2014/main" val="10008"/>
                  </a:ext>
                </a:extLst>
              </a:tr>
              <a:tr h="405670">
                <a:tc>
                  <a:txBody>
                    <a:bodyPr/>
                    <a:lstStyle/>
                    <a:p>
                      <a:pPr algn="r">
                        <a:spcAft>
                          <a:spcPts val="0"/>
                        </a:spcAft>
                      </a:pPr>
                      <a:r>
                        <a:rPr lang="en-GB" sz="2600" dirty="0">
                          <a:effectLst/>
                        </a:rPr>
                        <a:t>9</a:t>
                      </a:r>
                      <a:endParaRPr lang="en-GB" sz="2600" dirty="0">
                        <a:effectLst/>
                        <a:latin typeface="Calibri"/>
                        <a:ea typeface="Calibri"/>
                        <a:cs typeface="Times New Roman"/>
                      </a:endParaRPr>
                    </a:p>
                  </a:txBody>
                  <a:tcPr marL="68580" marR="68580" marT="0" marB="0" anchor="b"/>
                </a:tc>
                <a:tc>
                  <a:txBody>
                    <a:bodyPr/>
                    <a:lstStyle/>
                    <a:p>
                      <a:pPr>
                        <a:spcAft>
                          <a:spcPts val="0"/>
                        </a:spcAft>
                      </a:pPr>
                      <a:r>
                        <a:rPr lang="en-GB" sz="2600" b="1" dirty="0">
                          <a:effectLst/>
                          <a:latin typeface="Arial" panose="020B0604020202020204" pitchFamily="34" charset="0"/>
                          <a:cs typeface="Arial" panose="020B0604020202020204" pitchFamily="34" charset="0"/>
                        </a:rPr>
                        <a:t>Gujarati</a:t>
                      </a:r>
                      <a:endParaRPr lang="en-GB" sz="2600" b="1" dirty="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algn="ctr">
                        <a:spcAft>
                          <a:spcPts val="0"/>
                        </a:spcAft>
                      </a:pPr>
                      <a:r>
                        <a:rPr lang="en-GB" sz="2600" b="1" dirty="0">
                          <a:effectLst/>
                          <a:latin typeface="Arial" panose="020B0604020202020204" pitchFamily="34" charset="0"/>
                          <a:cs typeface="Arial" panose="020B0604020202020204" pitchFamily="34" charset="0"/>
                        </a:rPr>
                        <a:t>355</a:t>
                      </a:r>
                      <a:endParaRPr lang="en-GB" sz="2600" b="1" dirty="0">
                        <a:effectLst/>
                        <a:latin typeface="Arial" panose="020B0604020202020204" pitchFamily="34" charset="0"/>
                        <a:ea typeface="Calibri"/>
                        <a:cs typeface="Arial" panose="020B0604020202020204" pitchFamily="34" charset="0"/>
                      </a:endParaRPr>
                    </a:p>
                  </a:txBody>
                  <a:tcPr marL="68580" marR="68580" marT="0" marB="0" anchor="b"/>
                </a:tc>
                <a:extLst>
                  <a:ext uri="{0D108BD9-81ED-4DB2-BD59-A6C34878D82A}">
                    <a16:rowId xmlns:a16="http://schemas.microsoft.com/office/drawing/2014/main" val="10009"/>
                  </a:ext>
                </a:extLst>
              </a:tr>
              <a:tr h="548945">
                <a:tc>
                  <a:txBody>
                    <a:bodyPr/>
                    <a:lstStyle/>
                    <a:p>
                      <a:pPr algn="r">
                        <a:spcAft>
                          <a:spcPts val="0"/>
                        </a:spcAft>
                      </a:pPr>
                      <a:r>
                        <a:rPr lang="en-GB" sz="2600" dirty="0">
                          <a:effectLst/>
                        </a:rPr>
                        <a:t>10</a:t>
                      </a:r>
                      <a:endParaRPr lang="en-GB" sz="2600" dirty="0">
                        <a:effectLst/>
                        <a:latin typeface="Calibri"/>
                        <a:ea typeface="Calibri"/>
                        <a:cs typeface="Times New Roman"/>
                      </a:endParaRPr>
                    </a:p>
                  </a:txBody>
                  <a:tcPr marL="68580" marR="68580" marT="0" marB="0" anchor="b"/>
                </a:tc>
                <a:tc>
                  <a:txBody>
                    <a:bodyPr/>
                    <a:lstStyle/>
                    <a:p>
                      <a:pPr>
                        <a:spcAft>
                          <a:spcPts val="0"/>
                        </a:spcAft>
                      </a:pPr>
                      <a:r>
                        <a:rPr lang="en-GB" sz="2600" b="1" dirty="0">
                          <a:effectLst/>
                          <a:latin typeface="Arial" panose="020B0604020202020204" pitchFamily="34" charset="0"/>
                          <a:cs typeface="Arial" panose="020B0604020202020204" pitchFamily="34" charset="0"/>
                        </a:rPr>
                        <a:t>Malayalam</a:t>
                      </a:r>
                      <a:endParaRPr lang="en-GB" sz="2600" b="1" dirty="0">
                        <a:effectLst/>
                        <a:latin typeface="Arial" panose="020B0604020202020204" pitchFamily="34" charset="0"/>
                        <a:ea typeface="Calibri"/>
                        <a:cs typeface="Arial" panose="020B0604020202020204" pitchFamily="34" charset="0"/>
                      </a:endParaRPr>
                    </a:p>
                  </a:txBody>
                  <a:tcPr marL="68580" marR="68580" marT="0" marB="0" anchor="b"/>
                </a:tc>
                <a:tc>
                  <a:txBody>
                    <a:bodyPr/>
                    <a:lstStyle/>
                    <a:p>
                      <a:pPr algn="ctr">
                        <a:spcAft>
                          <a:spcPts val="0"/>
                        </a:spcAft>
                      </a:pPr>
                      <a:r>
                        <a:rPr lang="en-GB" sz="2600" b="1" dirty="0">
                          <a:effectLst/>
                          <a:latin typeface="Arial" panose="020B0604020202020204" pitchFamily="34" charset="0"/>
                          <a:cs typeface="Arial" panose="020B0604020202020204" pitchFamily="34" charset="0"/>
                        </a:rPr>
                        <a:t>329</a:t>
                      </a:r>
                      <a:endParaRPr lang="en-GB" sz="2600" b="1" dirty="0">
                        <a:effectLst/>
                        <a:latin typeface="Arial" panose="020B0604020202020204" pitchFamily="34" charset="0"/>
                        <a:ea typeface="Calibri"/>
                        <a:cs typeface="Arial" panose="020B0604020202020204" pitchFamily="34" charset="0"/>
                      </a:endParaRPr>
                    </a:p>
                  </a:txBody>
                  <a:tcPr marL="68580" marR="68580" marT="0" marB="0" anchor="b"/>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499248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 1. Are </a:t>
            </a:r>
            <a:r>
              <a:rPr lang="en-GB" dirty="0"/>
              <a:t>there any advantages to being bilingual?</a:t>
            </a:r>
            <a:endParaRPr lang="en-US" dirty="0"/>
          </a:p>
        </p:txBody>
      </p:sp>
      <p:sp>
        <p:nvSpPr>
          <p:cNvPr id="3" name="Content Placeholder 2"/>
          <p:cNvSpPr>
            <a:spLocks noGrp="1"/>
          </p:cNvSpPr>
          <p:nvPr>
            <p:ph idx="1"/>
          </p:nvPr>
        </p:nvSpPr>
        <p:spPr>
          <a:xfrm>
            <a:off x="205447" y="1745672"/>
            <a:ext cx="8728435" cy="3954847"/>
          </a:xfrm>
        </p:spPr>
        <p:txBody>
          <a:bodyPr/>
          <a:lstStyle/>
          <a:p>
            <a:pPr marL="0" indent="0">
              <a:buNone/>
            </a:pPr>
            <a:r>
              <a:rPr lang="en-GB" sz="3000" dirty="0" smtClean="0">
                <a:solidFill>
                  <a:srgbClr val="0070C0"/>
                </a:solidFill>
                <a:latin typeface="Comic Sans MS" panose="030F0702030302020204" pitchFamily="66" charset="0"/>
              </a:rPr>
              <a:t>A</a:t>
            </a:r>
            <a:r>
              <a:rPr lang="en-GB" sz="3000" dirty="0">
                <a:solidFill>
                  <a:srgbClr val="0070C0"/>
                </a:solidFill>
                <a:latin typeface="Comic Sans MS" panose="030F0702030302020204" pitchFamily="66" charset="0"/>
              </a:rPr>
              <a:t>. Yes! Speaking 2 languages can help:</a:t>
            </a:r>
          </a:p>
          <a:p>
            <a:pPr lvl="0"/>
            <a:r>
              <a:rPr lang="en-GB" sz="3000" dirty="0">
                <a:solidFill>
                  <a:srgbClr val="002060"/>
                </a:solidFill>
                <a:latin typeface="Comic Sans MS" panose="030F0702030302020204" pitchFamily="66" charset="0"/>
              </a:rPr>
              <a:t>Develop stronger social skills</a:t>
            </a:r>
          </a:p>
          <a:p>
            <a:pPr lvl="0"/>
            <a:r>
              <a:rPr lang="en-GB" sz="3000" dirty="0">
                <a:solidFill>
                  <a:srgbClr val="0070C0"/>
                </a:solidFill>
                <a:latin typeface="Comic Sans MS" panose="030F0702030302020204" pitchFamily="66" charset="0"/>
              </a:rPr>
              <a:t>Be a better language learner</a:t>
            </a:r>
          </a:p>
          <a:p>
            <a:pPr lvl="0"/>
            <a:r>
              <a:rPr lang="en-GB" sz="3000" dirty="0">
                <a:solidFill>
                  <a:srgbClr val="002060"/>
                </a:solidFill>
                <a:latin typeface="Comic Sans MS" panose="030F0702030302020204" pitchFamily="66" charset="0"/>
              </a:rPr>
              <a:t>Have better reading skills, attention and creative thinking</a:t>
            </a:r>
          </a:p>
          <a:p>
            <a:pPr lvl="0"/>
            <a:r>
              <a:rPr lang="en-GB" sz="3000" dirty="0">
                <a:solidFill>
                  <a:srgbClr val="0070C0"/>
                </a:solidFill>
                <a:latin typeface="Comic Sans MS" panose="030F0702030302020204" pitchFamily="66" charset="0"/>
              </a:rPr>
              <a:t>Understand own cultural heritage and communicate with extended family </a:t>
            </a:r>
          </a:p>
          <a:p>
            <a:endParaRPr lang="en-US" dirty="0"/>
          </a:p>
        </p:txBody>
      </p:sp>
    </p:spTree>
    <p:extLst>
      <p:ext uri="{BB962C8B-B14F-4D97-AF65-F5344CB8AC3E}">
        <p14:creationId xmlns:p14="http://schemas.microsoft.com/office/powerpoint/2010/main" val="3303372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Q2. Do </a:t>
            </a:r>
            <a:r>
              <a:rPr lang="en-GB" dirty="0"/>
              <a:t>bilingual children get confused by speaking two or more languages? </a:t>
            </a:r>
          </a:p>
        </p:txBody>
      </p:sp>
      <p:sp>
        <p:nvSpPr>
          <p:cNvPr id="3" name="Content Placeholder 2"/>
          <p:cNvSpPr>
            <a:spLocks noGrp="1"/>
          </p:cNvSpPr>
          <p:nvPr>
            <p:ph idx="1"/>
          </p:nvPr>
        </p:nvSpPr>
        <p:spPr>
          <a:xfrm>
            <a:off x="312325" y="1995055"/>
            <a:ext cx="8728435" cy="4049850"/>
          </a:xfrm>
        </p:spPr>
        <p:txBody>
          <a:bodyPr/>
          <a:lstStyle/>
          <a:p>
            <a:pPr marL="514350" indent="-514350">
              <a:buAutoNum type="alphaUcPeriod"/>
            </a:pPr>
            <a:r>
              <a:rPr lang="en-GB" sz="3000" dirty="0" smtClean="0">
                <a:solidFill>
                  <a:srgbClr val="0070C0"/>
                </a:solidFill>
                <a:latin typeface="Comic Sans MS" panose="030F0702030302020204" pitchFamily="66" charset="0"/>
              </a:rPr>
              <a:t>No </a:t>
            </a:r>
            <a:r>
              <a:rPr lang="en-GB" sz="3000" dirty="0">
                <a:solidFill>
                  <a:srgbClr val="0070C0"/>
                </a:solidFill>
                <a:latin typeface="Comic Sans MS" panose="030F0702030302020204" pitchFamily="66" charset="0"/>
              </a:rPr>
              <a:t>they </a:t>
            </a:r>
            <a:r>
              <a:rPr lang="en-GB" sz="3000" dirty="0" smtClean="0">
                <a:solidFill>
                  <a:srgbClr val="0070C0"/>
                </a:solidFill>
                <a:latin typeface="Comic Sans MS" panose="030F0702030302020204" pitchFamily="66" charset="0"/>
              </a:rPr>
              <a:t>don’t.</a:t>
            </a:r>
          </a:p>
          <a:p>
            <a:pPr marL="514350" indent="-514350">
              <a:buAutoNum type="alphaUcPeriod"/>
            </a:pPr>
            <a:endParaRPr lang="en-GB" sz="3000" dirty="0">
              <a:solidFill>
                <a:srgbClr val="0070C0"/>
              </a:solidFill>
              <a:latin typeface="Comic Sans MS" panose="030F0702030302020204" pitchFamily="66" charset="0"/>
            </a:endParaRPr>
          </a:p>
          <a:p>
            <a:pPr marL="0" indent="0">
              <a:buNone/>
            </a:pPr>
            <a:r>
              <a:rPr lang="en-GB" sz="3000" dirty="0" smtClean="0">
                <a:solidFill>
                  <a:srgbClr val="002060"/>
                </a:solidFill>
                <a:latin typeface="Comic Sans MS" panose="030F0702030302020204" pitchFamily="66" charset="0"/>
              </a:rPr>
              <a:t>Studies </a:t>
            </a:r>
            <a:r>
              <a:rPr lang="en-GB" sz="3000" dirty="0">
                <a:solidFill>
                  <a:srgbClr val="002060"/>
                </a:solidFill>
                <a:latin typeface="Comic Sans MS" panose="030F0702030302020204" pitchFamily="66" charset="0"/>
              </a:rPr>
              <a:t>show that children cope really well and soon learn who speaks what language to </a:t>
            </a:r>
            <a:r>
              <a:rPr lang="en-GB" sz="3000" dirty="0" smtClean="0">
                <a:solidFill>
                  <a:srgbClr val="002060"/>
                </a:solidFill>
                <a:latin typeface="Comic Sans MS" panose="030F0702030302020204" pitchFamily="66" charset="0"/>
              </a:rPr>
              <a:t>them even when those languages sound similar (e.g. Spanish and Catalan) or very different (e.g. Tagalog and English)</a:t>
            </a:r>
            <a:endParaRPr lang="en-GB" sz="3000" dirty="0">
              <a:solidFill>
                <a:srgbClr val="002060"/>
              </a:solidFill>
              <a:latin typeface="Comic Sans MS" panose="030F0702030302020204" pitchFamily="66" charset="0"/>
            </a:endParaRPr>
          </a:p>
          <a:p>
            <a:endParaRPr lang="en-GB" dirty="0"/>
          </a:p>
        </p:txBody>
      </p:sp>
    </p:spTree>
    <p:extLst>
      <p:ext uri="{BB962C8B-B14F-4D97-AF65-F5344CB8AC3E}">
        <p14:creationId xmlns:p14="http://schemas.microsoft.com/office/powerpoint/2010/main" val="3721805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47" y="217887"/>
            <a:ext cx="8728435" cy="1642444"/>
          </a:xfrm>
        </p:spPr>
        <p:txBody>
          <a:bodyPr>
            <a:normAutofit fontScale="90000"/>
          </a:bodyPr>
          <a:lstStyle/>
          <a:p>
            <a:r>
              <a:rPr lang="en-GB" dirty="0" smtClean="0"/>
              <a:t>Q3. What </a:t>
            </a:r>
            <a:r>
              <a:rPr lang="en-GB" dirty="0"/>
              <a:t>should I do if my child refuses to answer in our home language? </a:t>
            </a:r>
          </a:p>
        </p:txBody>
      </p:sp>
      <p:sp>
        <p:nvSpPr>
          <p:cNvPr id="3" name="Content Placeholder 2"/>
          <p:cNvSpPr>
            <a:spLocks noGrp="1"/>
          </p:cNvSpPr>
          <p:nvPr>
            <p:ph idx="1"/>
          </p:nvPr>
        </p:nvSpPr>
        <p:spPr>
          <a:xfrm>
            <a:off x="205447" y="2096813"/>
            <a:ext cx="8728435" cy="3736427"/>
          </a:xfrm>
        </p:spPr>
        <p:txBody>
          <a:bodyPr>
            <a:normAutofit fontScale="92500" lnSpcReduction="10000"/>
          </a:bodyPr>
          <a:lstStyle/>
          <a:p>
            <a:pPr marL="0" indent="0">
              <a:buNone/>
            </a:pPr>
            <a:r>
              <a:rPr lang="en-GB" sz="3000" dirty="0">
                <a:solidFill>
                  <a:srgbClr val="0070C0"/>
                </a:solidFill>
                <a:latin typeface="Comic Sans MS" panose="030F0702030302020204" pitchFamily="66" charset="0"/>
              </a:rPr>
              <a:t>A.</a:t>
            </a:r>
            <a:r>
              <a:rPr lang="en-GB" sz="3000" u="sng" dirty="0">
                <a:solidFill>
                  <a:srgbClr val="0070C0"/>
                </a:solidFill>
                <a:latin typeface="Comic Sans MS" panose="030F0702030302020204" pitchFamily="66" charset="0"/>
              </a:rPr>
              <a:t> Don’t give up!</a:t>
            </a:r>
            <a:r>
              <a:rPr lang="en-GB" sz="3000" dirty="0">
                <a:solidFill>
                  <a:srgbClr val="0070C0"/>
                </a:solidFill>
                <a:latin typeface="Comic Sans MS" panose="030F0702030302020204" pitchFamily="66" charset="0"/>
              </a:rPr>
              <a:t> </a:t>
            </a:r>
            <a:endParaRPr lang="en-GB" sz="3000" dirty="0" smtClean="0">
              <a:solidFill>
                <a:srgbClr val="0070C0"/>
              </a:solidFill>
              <a:latin typeface="Comic Sans MS" panose="030F0702030302020204" pitchFamily="66" charset="0"/>
            </a:endParaRPr>
          </a:p>
          <a:p>
            <a:pPr marL="0" indent="0">
              <a:buNone/>
            </a:pPr>
            <a:endParaRPr lang="en-GB" sz="1300" dirty="0" smtClean="0">
              <a:latin typeface="Comic Sans MS" panose="030F0702030302020204" pitchFamily="66" charset="0"/>
            </a:endParaRPr>
          </a:p>
          <a:p>
            <a:pPr marL="0" indent="0">
              <a:spcAft>
                <a:spcPts val="1200"/>
              </a:spcAft>
              <a:buNone/>
            </a:pPr>
            <a:r>
              <a:rPr lang="en-GB" sz="3000" dirty="0" smtClean="0">
                <a:solidFill>
                  <a:srgbClr val="002060"/>
                </a:solidFill>
                <a:latin typeface="Comic Sans MS" panose="030F0702030302020204" pitchFamily="66" charset="0"/>
              </a:rPr>
              <a:t>Many </a:t>
            </a:r>
            <a:r>
              <a:rPr lang="en-GB" sz="3000" dirty="0">
                <a:solidFill>
                  <a:srgbClr val="002060"/>
                </a:solidFill>
                <a:latin typeface="Comic Sans MS" panose="030F0702030302020204" pitchFamily="66" charset="0"/>
              </a:rPr>
              <a:t>children understand a second language perfectly but for some reason may not feel comfortable speaking it. </a:t>
            </a:r>
            <a:endParaRPr lang="en-GB" sz="3000" dirty="0" smtClean="0">
              <a:solidFill>
                <a:srgbClr val="002060"/>
              </a:solidFill>
              <a:latin typeface="Comic Sans MS" panose="030F0702030302020204" pitchFamily="66" charset="0"/>
            </a:endParaRPr>
          </a:p>
          <a:p>
            <a:pPr marL="0" indent="0">
              <a:buNone/>
            </a:pPr>
            <a:r>
              <a:rPr lang="en-GB" sz="3000" dirty="0" smtClean="0">
                <a:solidFill>
                  <a:srgbClr val="002060"/>
                </a:solidFill>
                <a:latin typeface="Comic Sans MS" panose="030F0702030302020204" pitchFamily="66" charset="0"/>
              </a:rPr>
              <a:t>Keep interacting in your home language and create opportunities to  speak it, e.g. playing with other children who speak that language, talking to friends and family on Skye or Face time.</a:t>
            </a:r>
            <a:endParaRPr lang="en-GB" dirty="0"/>
          </a:p>
        </p:txBody>
      </p:sp>
    </p:spTree>
    <p:extLst>
      <p:ext uri="{BB962C8B-B14F-4D97-AF65-F5344CB8AC3E}">
        <p14:creationId xmlns:p14="http://schemas.microsoft.com/office/powerpoint/2010/main" val="1802362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Q4. Is </a:t>
            </a:r>
            <a:r>
              <a:rPr lang="en-GB" dirty="0"/>
              <a:t>it OK to read to my child in our home language?</a:t>
            </a:r>
          </a:p>
        </p:txBody>
      </p:sp>
      <p:sp>
        <p:nvSpPr>
          <p:cNvPr id="3" name="Content Placeholder 2"/>
          <p:cNvSpPr>
            <a:spLocks noGrp="1"/>
          </p:cNvSpPr>
          <p:nvPr>
            <p:ph idx="1"/>
          </p:nvPr>
        </p:nvSpPr>
        <p:spPr>
          <a:xfrm>
            <a:off x="205447" y="1718441"/>
            <a:ext cx="8728435" cy="4177862"/>
          </a:xfrm>
        </p:spPr>
        <p:txBody>
          <a:bodyPr>
            <a:normAutofit fontScale="92500" lnSpcReduction="10000"/>
          </a:bodyPr>
          <a:lstStyle/>
          <a:p>
            <a:pPr marL="514350" indent="-514350">
              <a:buAutoNum type="alphaUcPeriod"/>
            </a:pPr>
            <a:r>
              <a:rPr lang="en-GB" sz="3000" dirty="0" smtClean="0">
                <a:solidFill>
                  <a:srgbClr val="0070C0"/>
                </a:solidFill>
                <a:latin typeface="Comic Sans MS" panose="030F0702030302020204" pitchFamily="66" charset="0"/>
              </a:rPr>
              <a:t>Yes</a:t>
            </a:r>
            <a:r>
              <a:rPr lang="en-GB" sz="3000" dirty="0">
                <a:solidFill>
                  <a:srgbClr val="0070C0"/>
                </a:solidFill>
                <a:latin typeface="Comic Sans MS" panose="030F0702030302020204" pitchFamily="66" charset="0"/>
              </a:rPr>
              <a:t>! </a:t>
            </a:r>
            <a:endParaRPr lang="en-GB" sz="3000" dirty="0" smtClean="0">
              <a:solidFill>
                <a:srgbClr val="0070C0"/>
              </a:solidFill>
              <a:latin typeface="Comic Sans MS" panose="030F0702030302020204" pitchFamily="66" charset="0"/>
            </a:endParaRPr>
          </a:p>
          <a:p>
            <a:pPr marL="0" indent="0">
              <a:buNone/>
            </a:pPr>
            <a:endParaRPr lang="en-GB" sz="1100" dirty="0">
              <a:solidFill>
                <a:srgbClr val="0070C0"/>
              </a:solidFill>
              <a:latin typeface="Comic Sans MS" panose="030F0702030302020204" pitchFamily="66" charset="0"/>
            </a:endParaRPr>
          </a:p>
          <a:p>
            <a:pPr marL="0" indent="0">
              <a:spcAft>
                <a:spcPts val="600"/>
              </a:spcAft>
              <a:buNone/>
            </a:pPr>
            <a:r>
              <a:rPr lang="en-GB" sz="3000" dirty="0" smtClean="0">
                <a:solidFill>
                  <a:srgbClr val="002060"/>
                </a:solidFill>
                <a:latin typeface="Comic Sans MS" panose="030F0702030302020204" pitchFamily="66" charset="0"/>
              </a:rPr>
              <a:t>Reading </a:t>
            </a:r>
            <a:r>
              <a:rPr lang="en-GB" sz="3000" dirty="0">
                <a:solidFill>
                  <a:srgbClr val="002060"/>
                </a:solidFill>
                <a:latin typeface="Comic Sans MS" panose="030F0702030302020204" pitchFamily="66" charset="0"/>
              </a:rPr>
              <a:t>is great for language and literacy skills in both languages</a:t>
            </a:r>
            <a:r>
              <a:rPr lang="en-GB" sz="3000" dirty="0" smtClean="0">
                <a:solidFill>
                  <a:srgbClr val="002060"/>
                </a:solidFill>
                <a:latin typeface="Comic Sans MS" panose="030F0702030302020204" pitchFamily="66" charset="0"/>
              </a:rPr>
              <a:t>.</a:t>
            </a:r>
          </a:p>
          <a:p>
            <a:pPr marL="0" indent="0">
              <a:spcAft>
                <a:spcPts val="600"/>
              </a:spcAft>
              <a:buNone/>
            </a:pPr>
            <a:r>
              <a:rPr lang="en-GB" sz="3000" dirty="0" smtClean="0">
                <a:solidFill>
                  <a:srgbClr val="0070C0"/>
                </a:solidFill>
                <a:latin typeface="Comic Sans MS" panose="030F0702030302020204" pitchFamily="66" charset="0"/>
              </a:rPr>
              <a:t>Although you don’t always have to read - you can talk about the pictures in your home language and discuss the story.</a:t>
            </a:r>
          </a:p>
          <a:p>
            <a:pPr marL="0" indent="0">
              <a:buNone/>
            </a:pPr>
            <a:r>
              <a:rPr lang="en-GB" sz="3000" dirty="0" smtClean="0">
                <a:solidFill>
                  <a:srgbClr val="002060"/>
                </a:solidFill>
                <a:latin typeface="Comic Sans MS" panose="030F0702030302020204" pitchFamily="66" charset="0"/>
              </a:rPr>
              <a:t>Reading stories in your home language helps children keep in touch with their language and culture and feel proud of it.</a:t>
            </a:r>
          </a:p>
          <a:p>
            <a:pPr marL="0" indent="0">
              <a:buNone/>
            </a:pPr>
            <a:endParaRPr lang="en-GB" dirty="0">
              <a:solidFill>
                <a:srgbClr val="002060"/>
              </a:solidFill>
            </a:endParaRPr>
          </a:p>
        </p:txBody>
      </p:sp>
    </p:spTree>
    <p:extLst>
      <p:ext uri="{BB962C8B-B14F-4D97-AF65-F5344CB8AC3E}">
        <p14:creationId xmlns:p14="http://schemas.microsoft.com/office/powerpoint/2010/main" val="1516595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Q5. What </a:t>
            </a:r>
            <a:r>
              <a:rPr lang="en-GB" dirty="0"/>
              <a:t>if my child can’t read in my home language?</a:t>
            </a:r>
          </a:p>
        </p:txBody>
      </p:sp>
      <p:sp>
        <p:nvSpPr>
          <p:cNvPr id="3" name="Content Placeholder 2"/>
          <p:cNvSpPr>
            <a:spLocks noGrp="1"/>
          </p:cNvSpPr>
          <p:nvPr>
            <p:ph idx="1"/>
          </p:nvPr>
        </p:nvSpPr>
        <p:spPr>
          <a:xfrm>
            <a:off x="205447" y="1891862"/>
            <a:ext cx="8728435" cy="3808658"/>
          </a:xfrm>
        </p:spPr>
        <p:txBody>
          <a:bodyPr>
            <a:normAutofit/>
          </a:bodyPr>
          <a:lstStyle/>
          <a:p>
            <a:pPr marL="0" indent="0">
              <a:spcBef>
                <a:spcPts val="1800"/>
              </a:spcBef>
              <a:spcAft>
                <a:spcPts val="1200"/>
              </a:spcAft>
              <a:buNone/>
            </a:pPr>
            <a:endParaRPr lang="en-GB" sz="3000" dirty="0">
              <a:solidFill>
                <a:srgbClr val="0070C0"/>
              </a:solidFill>
              <a:latin typeface="Comic Sans MS" panose="030F0702030302020204" pitchFamily="66" charset="0"/>
            </a:endParaRPr>
          </a:p>
          <a:p>
            <a:pPr marL="0" indent="0">
              <a:spcBef>
                <a:spcPts val="1800"/>
              </a:spcBef>
              <a:spcAft>
                <a:spcPts val="1200"/>
              </a:spcAft>
              <a:buNone/>
            </a:pPr>
            <a:r>
              <a:rPr lang="en-GB" sz="3000" dirty="0" smtClean="0">
                <a:solidFill>
                  <a:srgbClr val="0070C0"/>
                </a:solidFill>
                <a:latin typeface="Comic Sans MS" panose="030F0702030302020204" pitchFamily="66" charset="0"/>
              </a:rPr>
              <a:t>A. Don’t </a:t>
            </a:r>
            <a:r>
              <a:rPr lang="en-GB" sz="3000" dirty="0">
                <a:solidFill>
                  <a:srgbClr val="0070C0"/>
                </a:solidFill>
                <a:latin typeface="Comic Sans MS" panose="030F0702030302020204" pitchFamily="66" charset="0"/>
              </a:rPr>
              <a:t>worry - share a book </a:t>
            </a:r>
            <a:r>
              <a:rPr lang="en-GB" sz="3000" dirty="0" smtClean="0">
                <a:solidFill>
                  <a:srgbClr val="0070C0"/>
                </a:solidFill>
                <a:latin typeface="Comic Sans MS" panose="030F0702030302020204" pitchFamily="66" charset="0"/>
              </a:rPr>
              <a:t>instead -                        look </a:t>
            </a:r>
            <a:r>
              <a:rPr lang="en-GB" sz="3000" dirty="0">
                <a:solidFill>
                  <a:srgbClr val="0070C0"/>
                </a:solidFill>
                <a:latin typeface="Comic Sans MS" panose="030F0702030302020204" pitchFamily="66" charset="0"/>
              </a:rPr>
              <a:t>at the pictures and talk about them with your child. </a:t>
            </a:r>
          </a:p>
        </p:txBody>
      </p:sp>
    </p:spTree>
    <p:extLst>
      <p:ext uri="{BB962C8B-B14F-4D97-AF65-F5344CB8AC3E}">
        <p14:creationId xmlns:p14="http://schemas.microsoft.com/office/powerpoint/2010/main" val="1615239639"/>
      </p:ext>
    </p:extLst>
  </p:cSld>
  <p:clrMapOvr>
    <a:masterClrMapping/>
  </p:clrMapOvr>
</p:sld>
</file>

<file path=ppt/theme/theme1.xml><?xml version="1.0" encoding="utf-8"?>
<a:theme xmlns:a="http://schemas.openxmlformats.org/drawingml/2006/main" name="corporate_powerpoin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wilight">
      <a:maj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WSCC Published Document" ma:contentTypeID="0x010100C76780711990614E8B25468C9534914200E5A627FDE0FA614096BF391E2E8E322F" ma:contentTypeVersion="16" ma:contentTypeDescription="" ma:contentTypeScope="" ma:versionID="772e0bd243d6b22e76b9919b49bcb8cd">
  <xsd:schema xmlns:xsd="http://www.w3.org/2001/XMLSchema" xmlns:xs="http://www.w3.org/2001/XMLSchema" xmlns:p="http://schemas.microsoft.com/office/2006/metadata/properties" xmlns:ns2="5bfb4fcf-db48-4559-a248-1b64ea93717f" xmlns:ns3="44CDCEDE-813A-4570-9B64-E560EF87245A" xmlns:ns4="44cdcede-813a-4570-9b64-e560ef87245a" xmlns:ns5="1209568c-8f7e-4a25-939e-4f22fd0c2b25" targetNamespace="http://schemas.microsoft.com/office/2006/metadata/properties" ma:root="true" ma:fieldsID="6ebaf0c63793b51ee5653f8c6a3c86ff" ns2:_="" ns3:_="" ns4:_="" ns5:_="">
    <xsd:import namespace="5bfb4fcf-db48-4559-a248-1b64ea93717f"/>
    <xsd:import namespace="44CDCEDE-813A-4570-9B64-E560EF87245A"/>
    <xsd:import namespace="44cdcede-813a-4570-9b64-e560ef87245a"/>
    <xsd:import namespace="1209568c-8f7e-4a25-939e-4f22fd0c2b25"/>
    <xsd:element name="properties">
      <xsd:complexType>
        <xsd:sequence>
          <xsd:element name="documentManagement">
            <xsd:complexType>
              <xsd:all>
                <xsd:element ref="ns2:PrimaryPageOwner"/>
                <xsd:element ref="ns3:Source_x0020_Links" minOccurs="0"/>
                <xsd:element ref="ns4:k11687f6ee65474ab288d09dd5f5f67d" minOccurs="0"/>
                <xsd:element ref="ns5:TaxCatchAll" minOccurs="0"/>
                <xsd:element ref="ns5: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fb4fcf-db48-4559-a248-1b64ea93717f" elementFormDefault="qualified">
    <xsd:import namespace="http://schemas.microsoft.com/office/2006/documentManagement/types"/>
    <xsd:import namespace="http://schemas.microsoft.com/office/infopath/2007/PartnerControls"/>
    <xsd:element name="PrimaryPageOwner" ma:index="9" ma:displayName="Primary Page Owner" ma:SharePointGroup="0" ma:internalName="PrimaryPageOwner" ma:showField="ImnName">
      <xsd:complexType>
        <xsd:complexContent>
          <xsd:extension base="dms:UserMulti">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4CDCEDE-813A-4570-9B64-E560EF87245A" elementFormDefault="qualified">
    <xsd:import namespace="http://schemas.microsoft.com/office/2006/documentManagement/types"/>
    <xsd:import namespace="http://schemas.microsoft.com/office/infopath/2007/PartnerControls"/>
    <xsd:element name="Source_x0020_Links" ma:index="10" nillable="true" ma:displayName="Source Links" ma:internalName="Source_x0020_Links" ma:readOnly="false" ma:requiredMultiChoice="true">
      <xsd:complexType>
        <xsd:complexContent>
          <xsd:extension base="dms:MultiChoice">
            <xsd:sequence>
              <xsd:element name="Value" maxOccurs="unbounded" minOccurs="0" nillable="true">
                <xsd:simpleType>
                  <xsd:restriction base="dms:Choice">
                    <xsd:enumeration value="Intranet"/>
                    <xsd:enumeration value="Knowledge Base"/>
                  </xsd:restriction>
                </xsd:simple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4cdcede-813a-4570-9b64-e560ef87245a" elementFormDefault="qualified">
    <xsd:import namespace="http://schemas.microsoft.com/office/2006/documentManagement/types"/>
    <xsd:import namespace="http://schemas.microsoft.com/office/infopath/2007/PartnerControls"/>
    <xsd:element name="k11687f6ee65474ab288d09dd5f5f67d" ma:index="11" nillable="true" ma:taxonomy="true" ma:internalName="k11687f6ee65474ab288d09dd5f5f67d" ma:taxonomyFieldName="WSCC_x0020_Categories" ma:displayName="WSCC Categories" ma:readOnly="false" ma:default="" ma:fieldId="{411687f6-ee65-474a-b288-d09dd5f5f67d}" ma:taxonomyMulti="true" ma:sspId="73f0a195-02ac-4a72-b655-6664c0f36d60" ma:termSetId="7de65220-e004-4a12-a7da-04480380f206"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209568c-8f7e-4a25-939e-4f22fd0c2b25"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6edb248-12df-46c7-bfb7-34f1ccfa8db7}" ma:internalName="TaxCatchAll" ma:showField="CatchAllData" ma:web="5bfb4fcf-db48-4559-a248-1b64ea93717f">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d6edb248-12df-46c7-bfb7-34f1ccfa8db7}" ma:internalName="TaxCatchAllLabel" ma:readOnly="true" ma:showField="CatchAllDataLabel" ma:web="5bfb4fcf-db48-4559-a248-1b64ea93717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8"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1209568c-8f7e-4a25-939e-4f22fd0c2b25"/>
    <Source_x0020_Links xmlns="44CDCEDE-813A-4570-9B64-E560EF87245A">
      <Value>Knowledge Base</Value>
    </Source_x0020_Links>
    <PrimaryPageOwner xmlns="5bfb4fcf-db48-4559-a248-1b64ea93717f">
      <UserInfo>
        <DisplayName>i:0#.w|ws_core\pcda5760</DisplayName>
        <AccountId>159</AccountId>
        <AccountType/>
      </UserInfo>
    </PrimaryPageOwner>
    <k11687f6ee65474ab288d09dd5f5f67d xmlns="44cdcede-813a-4570-9b64-e560ef87245a">
      <Terms xmlns="http://schemas.microsoft.com/office/infopath/2007/PartnerControls"/>
    </k11687f6ee65474ab288d09dd5f5f67d>
  </documentManagement>
</p:properties>
</file>

<file path=customXml/itemProps1.xml><?xml version="1.0" encoding="utf-8"?>
<ds:datastoreItem xmlns:ds="http://schemas.openxmlformats.org/officeDocument/2006/customXml" ds:itemID="{C746FFF2-B116-4796-9202-6C5925ECEFD4}">
  <ds:schemaRefs>
    <ds:schemaRef ds:uri="http://schemas.microsoft.com/sharepoint/v3/contenttype/forms"/>
  </ds:schemaRefs>
</ds:datastoreItem>
</file>

<file path=customXml/itemProps2.xml><?xml version="1.0" encoding="utf-8"?>
<ds:datastoreItem xmlns:ds="http://schemas.openxmlformats.org/officeDocument/2006/customXml" ds:itemID="{96B2619B-9311-41AA-8D2C-2368552888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fb4fcf-db48-4559-a248-1b64ea93717f"/>
    <ds:schemaRef ds:uri="44CDCEDE-813A-4570-9B64-E560EF87245A"/>
    <ds:schemaRef ds:uri="44cdcede-813a-4570-9b64-e560ef87245a"/>
    <ds:schemaRef ds:uri="1209568c-8f7e-4a25-939e-4f22fd0c2b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747688F-43CD-4B1A-A9FB-02C1AA0BBCB3}">
  <ds:schemaRefs>
    <ds:schemaRef ds:uri="http://schemas.openxmlformats.org/package/2006/metadata/core-properties"/>
    <ds:schemaRef ds:uri="http://purl.org/dc/terms/"/>
    <ds:schemaRef ds:uri="1209568c-8f7e-4a25-939e-4f22fd0c2b25"/>
    <ds:schemaRef ds:uri="http://www.w3.org/XML/1998/namespace"/>
    <ds:schemaRef ds:uri="http://schemas.microsoft.com/office/2006/documentManagement/types"/>
    <ds:schemaRef ds:uri="http://purl.org/dc/elements/1.1/"/>
    <ds:schemaRef ds:uri="5bfb4fcf-db48-4559-a248-1b64ea93717f"/>
    <ds:schemaRef ds:uri="http://purl.org/dc/dcmitype/"/>
    <ds:schemaRef ds:uri="44cdcede-813a-4570-9b64-e560ef87245a"/>
    <ds:schemaRef ds:uri="http://schemas.microsoft.com/office/infopath/2007/PartnerControls"/>
    <ds:schemaRef ds:uri="44CDCEDE-813A-4570-9B64-E560EF87245A"/>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corporate_powerpoint_template</Template>
  <TotalTime>82</TotalTime>
  <Words>1072</Words>
  <Application>Microsoft Office PowerPoint</Application>
  <PresentationFormat>On-screen Show (4:3)</PresentationFormat>
  <Paragraphs>133</Paragraphs>
  <Slides>20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Comic Sans MS</vt:lpstr>
      <vt:lpstr>Corbel</vt:lpstr>
      <vt:lpstr>Times New Roman</vt:lpstr>
      <vt:lpstr>Verdana</vt:lpstr>
      <vt:lpstr>corporate_powerpoint_template</vt:lpstr>
      <vt:lpstr>PowerPoint Presentation</vt:lpstr>
      <vt:lpstr>                          West Sussex - the context</vt:lpstr>
      <vt:lpstr>PowerPoint Presentation</vt:lpstr>
      <vt:lpstr>Languages spoken by pupils in West Sussex (in descending order), 2018</vt:lpstr>
      <vt:lpstr>Q 1. Are there any advantages to being bilingual?</vt:lpstr>
      <vt:lpstr>Q2. Do bilingual children get confused by speaking two or more languages? </vt:lpstr>
      <vt:lpstr>Q3. What should I do if my child refuses to answer in our home language? </vt:lpstr>
      <vt:lpstr>Q4. Is it OK to read to my child in our home language?</vt:lpstr>
      <vt:lpstr> Q5. What if my child can’t read in my home language?</vt:lpstr>
      <vt:lpstr>Q6. Do children confuse the languages they speak?</vt:lpstr>
      <vt:lpstr>Q7. How can I support my child to continue to develop their first language?</vt:lpstr>
      <vt:lpstr>Q8. Should we switch to English only now that our child is at school?</vt:lpstr>
      <vt:lpstr>Q9. What will happen when my child has to learn another language at school?</vt:lpstr>
      <vt:lpstr>Q 10. Is it important to come to parents meetings?</vt:lpstr>
      <vt:lpstr>Q 11. Should I monitor and limit my child’s screen time?</vt:lpstr>
      <vt:lpstr>Q 12. Is it important to have a clear routine at home?</vt:lpstr>
      <vt:lpstr>Kat green, Headteacher, Trafalgar Infant School</vt:lpstr>
      <vt:lpstr>West Sussex Ethnic Minority Team </vt:lpstr>
      <vt:lpstr>The library service </vt:lpstr>
      <vt:lpstr>What can you as parents to support your child’s education?</vt:lpstr>
    </vt:vector>
  </TitlesOfParts>
  <Company>WSCC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Celebrating Bilingualism</dc:title>
  <dc:creator>Teresa Haynes</dc:creator>
  <cp:lastModifiedBy>Jules Churchill</cp:lastModifiedBy>
  <cp:revision>8</cp:revision>
  <dcterms:created xsi:type="dcterms:W3CDTF">2019-01-15T10:45:45Z</dcterms:created>
  <dcterms:modified xsi:type="dcterms:W3CDTF">2019-01-25T15:59:21Z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SCC Category">
    <vt:lpwstr/>
  </property>
  <property fmtid="{D5CDD505-2E9C-101B-9397-08002B2CF9AE}" pid="3" name="ContentTypeId">
    <vt:lpwstr>0x010100C76780711990614E8B25468C9534914200E5A627FDE0FA614096BF391E2E8E322F</vt:lpwstr>
  </property>
  <property fmtid="{D5CDD505-2E9C-101B-9397-08002B2CF9AE}" pid="4" name="TaxKeyword">
    <vt:lpwstr/>
  </property>
  <property fmtid="{D5CDD505-2E9C-101B-9397-08002B2CF9AE}" pid="5" name="WSCC Categories">
    <vt:lpwstr/>
  </property>
  <property fmtid="{D5CDD505-2E9C-101B-9397-08002B2CF9AE}" pid="6" name="HeaderStyleDefinitions">
    <vt:lpwstr/>
  </property>
  <property fmtid="{D5CDD505-2E9C-101B-9397-08002B2CF9AE}" pid="7" name="TaxKeywordTaxHTField">
    <vt:lpwstr/>
  </property>
</Properties>
</file>